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6"/>
  </p:notesMasterIdLst>
  <p:sldIdLst>
    <p:sldId id="259" r:id="rId2"/>
    <p:sldId id="260" r:id="rId3"/>
    <p:sldId id="261" r:id="rId4"/>
    <p:sldId id="262" r:id="rId5"/>
    <p:sldId id="263" r:id="rId6"/>
    <p:sldId id="320" r:id="rId7"/>
    <p:sldId id="264" r:id="rId8"/>
    <p:sldId id="265" r:id="rId9"/>
    <p:sldId id="266" r:id="rId10"/>
    <p:sldId id="267" r:id="rId11"/>
    <p:sldId id="316" r:id="rId12"/>
    <p:sldId id="268" r:id="rId13"/>
    <p:sldId id="269" r:id="rId14"/>
    <p:sldId id="270" r:id="rId15"/>
    <p:sldId id="271" r:id="rId16"/>
    <p:sldId id="317"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18" r:id="rId30"/>
    <p:sldId id="319"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5" r:id="rId47"/>
    <p:sldId id="306" r:id="rId48"/>
    <p:sldId id="307" r:id="rId49"/>
    <p:sldId id="308" r:id="rId50"/>
    <p:sldId id="309" r:id="rId51"/>
    <p:sldId id="310" r:id="rId52"/>
    <p:sldId id="313" r:id="rId53"/>
    <p:sldId id="314" r:id="rId54"/>
    <p:sldId id="315" r:id="rId55"/>
  </p:sldIdLst>
  <p:sldSz cx="13004800" cy="7302500"/>
  <p:notesSz cx="6858000" cy="9144000"/>
  <p:embeddedFontLst>
    <p:embeddedFont>
      <p:font typeface="Georgia" panose="02040502050405020303" pitchFamily="18" charset="0"/>
      <p:regular r:id="rId57"/>
      <p:bold r:id="rId58"/>
      <p:italic r:id="rId59"/>
      <p:boldItalic r:id="rId60"/>
    </p:embeddedFont>
    <p:embeddedFont>
      <p:font typeface="Oswald" panose="020B0604020202020204" charset="0"/>
      <p:regular r:id="rId61"/>
      <p:bold r:id="rId62"/>
    </p:embeddedFont>
    <p:embeddedFont>
      <p:font typeface="Impact" panose="020B0806030902050204" pitchFamily="3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9" autoAdjust="0"/>
    <p:restoredTop sz="94660"/>
  </p:normalViewPr>
  <p:slideViewPr>
    <p:cSldViewPr>
      <p:cViewPr varScale="1">
        <p:scale>
          <a:sx n="82" d="100"/>
          <a:sy n="82" d="100"/>
        </p:scale>
        <p:origin x="-612" y="-78"/>
      </p:cViewPr>
      <p:guideLst>
        <p:guide orient="horz" pos="2300"/>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326581336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30" name="Shape 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7" name="Shape 2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4" name="Shape 2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8" name="Shape 3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5" name="Shape 3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1" name="Shape 3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7" name="Shape 3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3" name="Shape 3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9" name="Shape 3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5" name="Shape 35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i="1" dirty="0" smtClean="0"/>
              <a:t>Quotation</a:t>
            </a:r>
            <a:r>
              <a:rPr lang="en-US" i="1" baseline="0" dirty="0" smtClean="0"/>
              <a:t> Source: https://www.garyvaynerchuk.com/content-is-king-but-context-is-god/</a:t>
            </a:r>
            <a:endParaRPr i="1"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3" name="Shape 3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9" name="Shape 3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9" name="Shape 3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5" name="Shape 4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51" name="Shape 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7" name="Shape 4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9" name="Shape 4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5" name="Shape 4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1" name="Shape 4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Shape 4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3" name="Shape 49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99" name="Shape 4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5" name="Shape 50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5" name="Shape 53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41" name="Shape 5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7" name="Shape 54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55" name="Shape 25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9" name="Shape 55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579" name="Shape 5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587" name="Shape 5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1" name="Shape 2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dirty="0">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dirty="0">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000000"/>
                  </a:solidFill>
                  <a:latin typeface="Arial"/>
                  <a:ea typeface="Arial"/>
                  <a:cs typeface="Arial"/>
                  <a:sym typeface="Arial"/>
                </a:rPr>
                <a:t>INSERT STICKER</a:t>
              </a:r>
              <a:br>
                <a:rPr lang="en-US" sz="1800" b="1" i="0" u="none" strike="noStrike" cap="none" dirty="0">
                  <a:solidFill>
                    <a:srgbClr val="000000"/>
                  </a:solidFill>
                  <a:latin typeface="Arial"/>
                  <a:ea typeface="Arial"/>
                  <a:cs typeface="Arial"/>
                  <a:sym typeface="Arial"/>
                </a:rPr>
              </a:br>
              <a:r>
                <a:rPr lang="en-US" sz="1800" b="1" i="0" u="none" strike="noStrike" cap="none" dirty="0">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dirty="0">
                <a:solidFill>
                  <a:srgbClr val="FFFFFF"/>
                </a:solidFill>
                <a:latin typeface="Arial"/>
                <a:ea typeface="Arial"/>
                <a:cs typeface="Arial"/>
                <a:sym typeface="Arial"/>
              </a:rPr>
              <a:t>Insert quote here. </a:t>
            </a:r>
            <a:r>
              <a:rPr lang="en-US" sz="1200" b="0" i="0" u="none" strike="noStrike" cap="none" dirty="0" err="1">
                <a:solidFill>
                  <a:srgbClr val="FFFFFF"/>
                </a:solidFill>
                <a:latin typeface="Arial"/>
                <a:ea typeface="Arial"/>
                <a:cs typeface="Arial"/>
                <a:sym typeface="Arial"/>
              </a:rPr>
              <a:t>Vestibulum</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suscipit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augue</a:t>
            </a:r>
            <a:r>
              <a:rPr lang="en-US" sz="1200" b="0" i="0" u="none" strike="noStrike" cap="none" dirty="0">
                <a:solidFill>
                  <a:srgbClr val="FFFFFF"/>
                </a:solidFill>
                <a:latin typeface="Arial"/>
                <a:ea typeface="Arial"/>
                <a:cs typeface="Arial"/>
                <a:sym typeface="Arial"/>
              </a:rPr>
              <a:t> a </a:t>
            </a:r>
            <a:r>
              <a:rPr lang="en-US" sz="1200" b="0" i="0" u="none" strike="noStrike" cap="none" dirty="0" err="1">
                <a:solidFill>
                  <a:srgbClr val="FFFFFF"/>
                </a:solidFill>
                <a:latin typeface="Arial"/>
                <a:ea typeface="Arial"/>
                <a:cs typeface="Arial"/>
                <a:sym typeface="Arial"/>
              </a:rPr>
              <a:t>erat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tristique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sollicitudin</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Donec</a:t>
            </a:r>
            <a:r>
              <a:rPr lang="en-US" sz="1200" b="0" i="0" u="none" strike="noStrike" cap="none" dirty="0">
                <a:solidFill>
                  <a:srgbClr val="FFFFFF"/>
                </a:solidFill>
                <a:latin typeface="Arial"/>
                <a:ea typeface="Arial"/>
                <a:cs typeface="Arial"/>
                <a:sym typeface="Arial"/>
              </a:rPr>
              <a:t> sit </a:t>
            </a:r>
            <a:r>
              <a:rPr lang="en-US" sz="1200" b="0" i="0" u="none" strike="noStrike" cap="none" dirty="0" err="1">
                <a:solidFill>
                  <a:srgbClr val="FFFFFF"/>
                </a:solidFill>
                <a:latin typeface="Arial"/>
                <a:ea typeface="Arial"/>
                <a:cs typeface="Arial"/>
                <a:sym typeface="Arial"/>
              </a:rPr>
              <a:t>amet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neque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arcu</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Vestibulum</a:t>
            </a:r>
            <a:r>
              <a:rPr lang="en-US" sz="1200" b="0" i="0" u="none" strike="noStrike" cap="none" dirty="0">
                <a:solidFill>
                  <a:srgbClr val="FFFFFF"/>
                </a:solidFill>
                <a:latin typeface="Arial"/>
                <a:ea typeface="Arial"/>
                <a:cs typeface="Arial"/>
                <a:sym typeface="Arial"/>
              </a:rPr>
              <a:t> at </a:t>
            </a:r>
            <a:r>
              <a:rPr lang="en-US" sz="1200" b="0" i="0" u="none" strike="noStrike" cap="none" dirty="0" err="1">
                <a:solidFill>
                  <a:srgbClr val="FFFFFF"/>
                </a:solidFill>
                <a:latin typeface="Arial"/>
                <a:ea typeface="Arial"/>
                <a:cs typeface="Arial"/>
                <a:sym typeface="Arial"/>
              </a:rPr>
              <a:t>rhoncus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neque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Vivamus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eget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vulputate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purus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Curabitur</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venenatis</a:t>
            </a:r>
            <a:r>
              <a:rPr lang="en-US" sz="1200" b="0" i="0" u="none" strike="noStrike" cap="none" dirty="0">
                <a:solidFill>
                  <a:srgbClr val="FFFFFF"/>
                </a:solidFill>
                <a:latin typeface="Arial"/>
                <a:ea typeface="Arial"/>
                <a:cs typeface="Arial"/>
                <a:sym typeface="Arial"/>
              </a:rPr>
              <a:t>, nisi non </a:t>
            </a:r>
            <a:r>
              <a:rPr lang="en-US" sz="1200" b="0" i="0" u="none" strike="noStrike" cap="none" dirty="0" err="1">
                <a:solidFill>
                  <a:srgbClr val="FFFFFF"/>
                </a:solidFill>
                <a:latin typeface="Arial"/>
                <a:ea typeface="Arial"/>
                <a:cs typeface="Arial"/>
                <a:sym typeface="Arial"/>
              </a:rPr>
              <a:t>faucibus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fringilla</a:t>
            </a:r>
            <a:r>
              <a:rPr lang="en-US" sz="1200" b="0" i="0" u="none" strike="noStrike" cap="none" dirty="0">
                <a:solidFill>
                  <a:srgbClr val="FFFFFF"/>
                </a:solidFill>
                <a:latin typeface="Arial"/>
                <a:ea typeface="Arial"/>
                <a:cs typeface="Arial"/>
                <a:sym typeface="Arial"/>
              </a:rPr>
              <a:t>.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4" name="Shape 204"/>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205" name="Shape 205"/>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206" name="Shape 206"/>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2.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cdc.gov/nchs/nhane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www.transtats.bts.gov/OT_Delay/OT_DelayCause1.as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www.transtats.bts.gov/OT_Delay/OT_DelayCause1.asp"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kaggle.com/c/titanic/data"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ocs.scipy.org/doc/numpy/reference/generated/numpy.ndarray.html"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pandas.pydata.org/pandas-docs/version/0.17.0/dsintro.html"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Doug Friedman</a:t>
            </a:r>
            <a:endParaRPr lang="en-US" sz="2800" b="0" i="1" u="none" strike="noStrike" cap="none" dirty="0">
              <a:solidFill>
                <a:srgbClr val="E52123"/>
              </a:solidFill>
              <a:latin typeface="Georgia"/>
              <a:ea typeface="Georgia"/>
              <a:cs typeface="Georgia"/>
              <a:sym typeface="Georgia"/>
            </a:endParaRPr>
          </a:p>
        </p:txBody>
      </p:sp>
      <p:sp>
        <p:nvSpPr>
          <p:cNvPr id="233" name="Shape 233"/>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600" b="1" dirty="0">
                <a:solidFill>
                  <a:srgbClr val="FFFFFF"/>
                </a:solidFill>
                <a:latin typeface="Oswald"/>
                <a:ea typeface="Oswald"/>
                <a:cs typeface="Oswald"/>
                <a:sym typeface="Oswald"/>
              </a:rPr>
              <a:t>EXPERIMENTAL DESIGN AND PANDAS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WHY DO WE NEED A GOOD QUESTION?</a:t>
            </a:r>
          </a:p>
        </p:txBody>
      </p:sp>
      <p:sp>
        <p:nvSpPr>
          <p:cNvPr id="283" name="Shape 283"/>
          <p:cNvSpPr txBox="1">
            <a:spLocks noGrp="1"/>
          </p:cNvSpPr>
          <p:nvPr>
            <p:ph type="body" idx="1"/>
          </p:nvPr>
        </p:nvSpPr>
        <p:spPr>
          <a:xfrm>
            <a:off x="1549400" y="1990520"/>
            <a:ext cx="6248394" cy="1748875"/>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ctr" rtl="0">
              <a:spcBef>
                <a:spcPts val="0"/>
              </a:spcBef>
              <a:buSzPct val="100000"/>
            </a:pPr>
            <a:r>
              <a:rPr lang="en-US" sz="2800" dirty="0">
                <a:latin typeface="Georgia"/>
                <a:ea typeface="Georgia"/>
                <a:cs typeface="Georgia"/>
                <a:sym typeface="Georgia"/>
              </a:rPr>
              <a:t>“A problem well stated is half solved.” </a:t>
            </a:r>
            <a:endParaRPr lang="en-US" sz="2800" dirty="0" smtClean="0">
              <a:latin typeface="Georgia"/>
              <a:ea typeface="Georgia"/>
              <a:cs typeface="Georgia"/>
              <a:sym typeface="Georgia"/>
            </a:endParaRPr>
          </a:p>
          <a:p>
            <a:pPr marR="0" lvl="0" algn="ctr" rtl="0">
              <a:spcBef>
                <a:spcPts val="0"/>
              </a:spcBef>
              <a:buSzPct val="100000"/>
            </a:pPr>
            <a:r>
              <a:rPr lang="en-US" sz="2800" dirty="0">
                <a:latin typeface="Georgia"/>
                <a:ea typeface="Georgia"/>
                <a:cs typeface="Georgia"/>
                <a:sym typeface="Georgia"/>
              </a:rPr>
              <a:t> </a:t>
            </a:r>
            <a:r>
              <a:rPr lang="en-US" sz="2800" dirty="0" smtClean="0">
                <a:latin typeface="Georgia"/>
                <a:ea typeface="Georgia"/>
                <a:cs typeface="Georgia"/>
                <a:sym typeface="Georgia"/>
              </a:rPr>
              <a:t>          -</a:t>
            </a:r>
            <a:r>
              <a:rPr lang="en-US" sz="2800" dirty="0">
                <a:latin typeface="Georgia"/>
                <a:ea typeface="Georgia"/>
                <a:cs typeface="Georgia"/>
                <a:sym typeface="Georgia"/>
              </a:rPr>
              <a:t>Charles Kettering</a:t>
            </a:r>
          </a:p>
          <a:p>
            <a:pPr marR="0" lvl="0" algn="l" rtl="0">
              <a:spcBef>
                <a:spcPts val="0"/>
              </a:spcBef>
              <a:buNone/>
            </a:pPr>
            <a:endParaRPr sz="2800" dirty="0">
              <a:latin typeface="Georgia"/>
              <a:ea typeface="Georgia"/>
              <a:cs typeface="Georgia"/>
              <a:sym typeface="Georgia"/>
            </a:endParaRPr>
          </a:p>
        </p:txBody>
      </p:sp>
      <p:pic>
        <p:nvPicPr>
          <p:cNvPr id="284" name="Shape 284"/>
          <p:cNvPicPr preferRelativeResize="0"/>
          <p:nvPr/>
        </p:nvPicPr>
        <p:blipFill>
          <a:blip r:embed="rId3">
            <a:alphaModFix/>
          </a:blip>
          <a:stretch>
            <a:fillRect/>
          </a:stretch>
        </p:blipFill>
        <p:spPr>
          <a:xfrm>
            <a:off x="8666716" y="1593850"/>
            <a:ext cx="1815859" cy="2542216"/>
          </a:xfrm>
          <a:prstGeom prst="rect">
            <a:avLst/>
          </a:prstGeom>
          <a:noFill/>
          <a:ln>
            <a:noFill/>
          </a:ln>
        </p:spPr>
      </p:pic>
      <p:sp>
        <p:nvSpPr>
          <p:cNvPr id="5" name="Shape 283"/>
          <p:cNvSpPr txBox="1">
            <a:spLocks/>
          </p:cNvSpPr>
          <p:nvPr/>
        </p:nvSpPr>
        <p:spPr>
          <a:xfrm>
            <a:off x="5054600" y="4565650"/>
            <a:ext cx="6248394" cy="1748875"/>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660400" marR="0" lvl="1" indent="-78740"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2pPr>
            <a:lvl3pPr marL="1117600" marR="0" lvl="2"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3pPr>
            <a:lvl4pPr marL="1574800" marR="0" lvl="3"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4pPr>
            <a:lvl5pPr marL="2032000" marR="0" lvl="4"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5pPr>
            <a:lvl6pPr marL="2654300" marR="0" lvl="5"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6pPr>
            <a:lvl7pPr marL="3009900" marR="0" lvl="6"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7pPr>
            <a:lvl8pPr marL="3365500" marR="0" lvl="7"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8pPr>
            <a:lvl9pPr marL="3721100" marR="0" lvl="8"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9pPr>
          </a:lstStyle>
          <a:p>
            <a:endParaRPr lang="en-US" sz="2800" dirty="0" smtClean="0">
              <a:latin typeface="Georgia"/>
              <a:ea typeface="Georgia"/>
              <a:cs typeface="Georgia"/>
              <a:sym typeface="Georgia"/>
            </a:endParaRPr>
          </a:p>
          <a:p>
            <a:pPr marL="203200" indent="-256540">
              <a:buSzPct val="100000"/>
              <a:buFont typeface="Georgia"/>
              <a:buChar char="‣"/>
            </a:pPr>
            <a:r>
              <a:rPr lang="en-US" sz="2800" dirty="0">
                <a:latin typeface="Georgia"/>
                <a:ea typeface="Georgia"/>
                <a:cs typeface="Georgia"/>
                <a:sym typeface="Georgia"/>
              </a:rPr>
              <a:t>“If you do not know how to ask the right question, you discover nothing</a:t>
            </a:r>
            <a:r>
              <a:rPr lang="en-US" sz="2800" dirty="0" smtClean="0">
                <a:latin typeface="Georgia"/>
                <a:ea typeface="Georgia"/>
                <a:cs typeface="Georgia"/>
                <a:sym typeface="Georgia"/>
              </a:rPr>
              <a:t>.”</a:t>
            </a:r>
          </a:p>
          <a:p>
            <a:pPr>
              <a:buSzPct val="100000"/>
            </a:pPr>
            <a:r>
              <a:rPr lang="en-US" sz="2800" dirty="0" smtClean="0">
                <a:latin typeface="Georgia"/>
                <a:ea typeface="Georgia"/>
                <a:cs typeface="Georgia"/>
                <a:sym typeface="Georgia"/>
              </a:rPr>
              <a:t>           - W. Edward Deming</a:t>
            </a:r>
          </a:p>
          <a:p>
            <a:endParaRPr lang="en-US" sz="2800" dirty="0">
              <a:latin typeface="Georgia"/>
              <a:ea typeface="Georgia"/>
              <a:cs typeface="Georgia"/>
              <a:sym typeface="Georgia"/>
            </a:endParaRPr>
          </a:p>
        </p:txBody>
      </p:sp>
      <p:pic>
        <p:nvPicPr>
          <p:cNvPr id="1026" name="Picture 2" descr="W. Edwards Deming.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1" y="4169071"/>
            <a:ext cx="1605493" cy="25420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WHY DO WE NEED A GOOD QUESTION?</a:t>
            </a:r>
          </a:p>
        </p:txBody>
      </p:sp>
      <p:sp>
        <p:nvSpPr>
          <p:cNvPr id="8"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We need a good question because…</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Defining the scope for a problem makes it manageable</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forces you to think about the nature of the problem</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A clear statement of goals is key for collaboration with others</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acts as an anchor if the analysis gets off track</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p:txBody>
      </p:sp>
    </p:spTree>
    <p:extLst>
      <p:ext uri="{BB962C8B-B14F-4D97-AF65-F5344CB8AC3E}">
        <p14:creationId xmlns:p14="http://schemas.microsoft.com/office/powerpoint/2010/main" val="1388889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Goals are similar to the SMART Goals Framework.</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S:  specific</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M: </a:t>
            </a:r>
            <a:r>
              <a:rPr lang="en-US" sz="2800" dirty="0" smtClean="0">
                <a:solidFill>
                  <a:schemeClr val="dk1"/>
                </a:solidFill>
                <a:latin typeface="Georgia"/>
                <a:ea typeface="Georgia"/>
                <a:cs typeface="Georgia"/>
                <a:sym typeface="Georgia"/>
              </a:rPr>
              <a:t>measurable</a:t>
            </a:r>
            <a:endParaRPr lang="en-US" sz="2800" dirty="0">
              <a:solidFill>
                <a:schemeClr val="dk1"/>
              </a:solidFill>
              <a:latin typeface="Georgia"/>
              <a:ea typeface="Georgia"/>
              <a:cs typeface="Georgia"/>
              <a:sym typeface="Georgia"/>
            </a:endParaRP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A:  attainable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R:  reproducible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T:  time-bound</a:t>
            </a:r>
          </a:p>
          <a:p>
            <a:pPr marR="0" lvl="0" algn="l" rtl="0">
              <a:spcBef>
                <a:spcPts val="0"/>
              </a:spcBef>
              <a:buNone/>
            </a:pPr>
            <a:endParaRPr sz="2800" dirty="0">
              <a:latin typeface="Georgia"/>
              <a:ea typeface="Georgia"/>
              <a:cs typeface="Georgia"/>
              <a:sym typeface="Georgia"/>
            </a:endParaRPr>
          </a:p>
        </p:txBody>
      </p:sp>
      <p:sp>
        <p:nvSpPr>
          <p:cNvPr id="290" name="Shape 29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pic>
        <p:nvPicPr>
          <p:cNvPr id="291" name="Shape 291"/>
          <p:cNvPicPr preferRelativeResize="0"/>
          <p:nvPr/>
        </p:nvPicPr>
        <p:blipFill>
          <a:blip r:embed="rId3">
            <a:alphaModFix/>
          </a:blip>
          <a:stretch>
            <a:fillRect/>
          </a:stretch>
        </p:blipFill>
        <p:spPr>
          <a:xfrm>
            <a:off x="3962975" y="2239240"/>
            <a:ext cx="7721699" cy="46159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Specific:  The dataset and key variables are clearly defined.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Measurable:  The type of analysis and major assumptions are articulated.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Attainable:  The question you are asking is feasible for your dataset and is not likely to be biased.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Reproducible:  Another person (or future you) can read and understand exactly how your analysis is performed.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Time-bound:  You clearly state the time period and population for which this analysis will pertain.</a:t>
            </a:r>
          </a:p>
        </p:txBody>
      </p:sp>
      <p:sp>
        <p:nvSpPr>
          <p:cNvPr id="297" name="Shape 29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pic>
        <p:nvPicPr>
          <p:cNvPr id="303" name="Shape 303"/>
          <p:cNvPicPr preferRelativeResize="0"/>
          <p:nvPr/>
        </p:nvPicPr>
        <p:blipFill>
          <a:blip r:embed="rId3">
            <a:alphaModFix/>
          </a:blip>
          <a:stretch>
            <a:fillRect/>
          </a:stretch>
        </p:blipFill>
        <p:spPr>
          <a:xfrm>
            <a:off x="1929727" y="1464400"/>
            <a:ext cx="9145349" cy="5466974"/>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309" name="Shape 30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DIAGRAMMING AN AIM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L="203200" lvl="0" indent="-256540">
              <a:lnSpc>
                <a:spcPct val="150000"/>
              </a:lnSpc>
              <a:spcAft>
                <a:spcPts val="1200"/>
              </a:spcAft>
              <a:buSzPct val="100000"/>
              <a:buFont typeface="Georgia"/>
              <a:buChar char="‣"/>
            </a:pPr>
            <a:r>
              <a:rPr lang="en-US" sz="2400" dirty="0" smtClean="0">
                <a:solidFill>
                  <a:srgbClr val="333333"/>
                </a:solidFill>
                <a:latin typeface="Georgia"/>
                <a:ea typeface="Georgia"/>
                <a:cs typeface="Georgia"/>
                <a:sym typeface="Georgia"/>
              </a:rPr>
              <a:t>National </a:t>
            </a:r>
            <a:r>
              <a:rPr lang="en-US" sz="2400" dirty="0">
                <a:solidFill>
                  <a:srgbClr val="333333"/>
                </a:solidFill>
                <a:latin typeface="Georgia"/>
                <a:ea typeface="Georgia"/>
                <a:cs typeface="Georgia"/>
                <a:sym typeface="Georgia"/>
              </a:rPr>
              <a:t>Health and Nutrition Examination Survey (NHANES) </a:t>
            </a:r>
            <a:r>
              <a:rPr lang="en-US" sz="2400" dirty="0" smtClean="0">
                <a:solidFill>
                  <a:srgbClr val="333333"/>
                </a:solidFill>
                <a:latin typeface="Georgia"/>
                <a:ea typeface="Georgia"/>
                <a:cs typeface="Georgia"/>
                <a:sym typeface="Georgia"/>
              </a:rPr>
              <a:t>“is </a:t>
            </a:r>
            <a:r>
              <a:rPr lang="en-US" sz="2400" dirty="0">
                <a:solidFill>
                  <a:srgbClr val="333333"/>
                </a:solidFill>
                <a:latin typeface="Georgia"/>
                <a:ea typeface="Georgia"/>
                <a:cs typeface="Georgia"/>
                <a:sym typeface="Georgia"/>
              </a:rPr>
              <a:t>a program of studies designed to assess the health and nutritional status of adults and children in the United States. The survey is unique in that it combines interviews and physical examinations” (</a:t>
            </a:r>
            <a:r>
              <a:rPr lang="en-US" sz="2400" dirty="0">
                <a:solidFill>
                  <a:srgbClr val="333333"/>
                </a:solidFill>
                <a:latin typeface="Georgia"/>
                <a:ea typeface="Georgia"/>
                <a:cs typeface="Georgia"/>
                <a:sym typeface="Georgia"/>
                <a:hlinkClick r:id="rId3"/>
              </a:rPr>
              <a:t>http://www.cdc.gov/nchs/nhanes</a:t>
            </a:r>
            <a:r>
              <a:rPr lang="en-US" sz="2400" dirty="0" smtClean="0">
                <a:solidFill>
                  <a:srgbClr val="333333"/>
                </a:solidFill>
                <a:latin typeface="Georgia"/>
                <a:ea typeface="Georgia"/>
                <a:cs typeface="Georgia"/>
                <a:sym typeface="Georgia"/>
                <a:hlinkClick r:id="rId3"/>
              </a:rPr>
              <a:t>/</a:t>
            </a:r>
            <a:r>
              <a:rPr lang="en-US" sz="2400" dirty="0" smtClean="0">
                <a:solidFill>
                  <a:srgbClr val="333333"/>
                </a:solidFill>
                <a:latin typeface="Georgia"/>
                <a:ea typeface="Georgia"/>
                <a:cs typeface="Georgia"/>
                <a:sym typeface="Georgia"/>
              </a:rPr>
              <a:t>).</a:t>
            </a:r>
          </a:p>
          <a:p>
            <a:pPr marL="203200" lvl="0" indent="-256540">
              <a:lnSpc>
                <a:spcPct val="150000"/>
              </a:lnSpc>
              <a:spcAft>
                <a:spcPts val="1200"/>
              </a:spcAft>
              <a:buSzPct val="100000"/>
              <a:buFont typeface="Georgia"/>
              <a:buChar char="‣"/>
            </a:pPr>
            <a:r>
              <a:rPr lang="en-US" sz="2400" dirty="0" smtClean="0">
                <a:solidFill>
                  <a:srgbClr val="333333"/>
                </a:solidFill>
                <a:latin typeface="Georgia"/>
                <a:ea typeface="Georgia"/>
                <a:cs typeface="Georgia"/>
                <a:sym typeface="Georgia"/>
              </a:rPr>
              <a:t>It is regularly administered by </a:t>
            </a:r>
            <a:r>
              <a:rPr lang="en-US" sz="2400" dirty="0">
                <a:solidFill>
                  <a:srgbClr val="333333"/>
                </a:solidFill>
                <a:latin typeface="Georgia"/>
                <a:ea typeface="Georgia"/>
                <a:cs typeface="Georgia"/>
                <a:sym typeface="Georgia"/>
              </a:rPr>
              <a:t>the Centers for Disease Control and </a:t>
            </a:r>
            <a:r>
              <a:rPr lang="en-US" sz="2400" dirty="0" smtClean="0">
                <a:solidFill>
                  <a:srgbClr val="333333"/>
                </a:solidFill>
                <a:latin typeface="Georgia"/>
                <a:ea typeface="Georgia"/>
                <a:cs typeface="Georgia"/>
                <a:sym typeface="Georgia"/>
              </a:rPr>
              <a:t>Prevention (CDC).</a:t>
            </a:r>
          </a:p>
          <a:p>
            <a:pPr marL="203200" lvl="0" indent="-256540">
              <a:lnSpc>
                <a:spcPct val="150000"/>
              </a:lnSpc>
              <a:spcAft>
                <a:spcPts val="1200"/>
              </a:spcAft>
              <a:buSzPct val="100000"/>
              <a:buFont typeface="Georgia"/>
              <a:buChar char="‣"/>
            </a:pPr>
            <a:endParaRPr lang="en-US" sz="2800" dirty="0">
              <a:solidFill>
                <a:srgbClr val="333333"/>
              </a:solidFill>
              <a:latin typeface="Georgia"/>
              <a:ea typeface="Georgia"/>
              <a:cs typeface="Georgia"/>
              <a:sym typeface="Georgia"/>
            </a:endParaRPr>
          </a:p>
        </p:txBody>
      </p:sp>
      <p:sp>
        <p:nvSpPr>
          <p:cNvPr id="315" name="Shape 31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EXAMPLE DATASET</a:t>
            </a:r>
            <a:endParaRPr lang="en-US" sz="3200" b="1" dirty="0">
              <a:latin typeface="Oswald"/>
              <a:ea typeface="Oswald"/>
              <a:cs typeface="Oswald"/>
              <a:sym typeface="Oswald"/>
            </a:endParaRPr>
          </a:p>
        </p:txBody>
      </p:sp>
      <p:pic>
        <p:nvPicPr>
          <p:cNvPr id="4098" name="Picture 2" descr="http://health.uncc.edu/sites/health.uncc.edu/files/styles/news-thumbnail/public/fields/news/field_news_image/logo_NHANES-300x225_0.png?itok=RPrKILm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8800" y="2889250"/>
            <a:ext cx="990600" cy="74295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838" y="4356101"/>
            <a:ext cx="823912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7391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Determine </a:t>
            </a:r>
            <a:r>
              <a:rPr lang="en-US" sz="2800" dirty="0">
                <a:solidFill>
                  <a:srgbClr val="333333"/>
                </a:solidFill>
                <a:latin typeface="Georgia"/>
                <a:ea typeface="Georgia"/>
                <a:cs typeface="Georgia"/>
                <a:sym typeface="Georgia"/>
              </a:rPr>
              <a:t>the association of foods in the home with child dietary intake. </a:t>
            </a:r>
            <a:endParaRPr lang="en-US" sz="2800" dirty="0" smtClean="0">
              <a:solidFill>
                <a:srgbClr val="333333"/>
              </a:solidFill>
              <a:latin typeface="Georgia"/>
              <a:ea typeface="Georgia"/>
              <a:cs typeface="Georgia"/>
              <a:sym typeface="Georgia"/>
            </a:endParaRPr>
          </a:p>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Using data from one </a:t>
            </a:r>
            <a:r>
              <a:rPr lang="en-US" sz="2800" dirty="0">
                <a:solidFill>
                  <a:srgbClr val="333333"/>
                </a:solidFill>
                <a:latin typeface="Georgia"/>
                <a:ea typeface="Georgia"/>
                <a:cs typeface="Georgia"/>
                <a:sym typeface="Georgia"/>
              </a:rPr>
              <a:t>24-hour </a:t>
            </a:r>
            <a:r>
              <a:rPr lang="en-US" sz="2800" dirty="0" smtClean="0">
                <a:solidFill>
                  <a:srgbClr val="333333"/>
                </a:solidFill>
                <a:latin typeface="Georgia"/>
                <a:ea typeface="Georgia"/>
                <a:cs typeface="Georgia"/>
                <a:sym typeface="Georgia"/>
              </a:rPr>
              <a:t>period from </a:t>
            </a:r>
            <a:r>
              <a:rPr lang="en-US" sz="2800" dirty="0">
                <a:solidFill>
                  <a:srgbClr val="333333"/>
                </a:solidFill>
                <a:latin typeface="Georgia"/>
                <a:ea typeface="Georgia"/>
                <a:cs typeface="Georgia"/>
                <a:sym typeface="Georgia"/>
              </a:rPr>
              <a:t>the </a:t>
            </a:r>
            <a:r>
              <a:rPr lang="en-US" sz="2800" dirty="0" smtClean="0">
                <a:solidFill>
                  <a:srgbClr val="333333"/>
                </a:solidFill>
                <a:latin typeface="Georgia"/>
                <a:ea typeface="Georgia"/>
                <a:cs typeface="Georgia"/>
                <a:sym typeface="Georgia"/>
              </a:rPr>
              <a:t>NHANES 2010-2011, we </a:t>
            </a:r>
            <a:r>
              <a:rPr lang="en-US" sz="2800" dirty="0">
                <a:solidFill>
                  <a:srgbClr val="333333"/>
                </a:solidFill>
                <a:latin typeface="Georgia"/>
                <a:ea typeface="Georgia"/>
                <a:cs typeface="Georgia"/>
                <a:sym typeface="Georgia"/>
              </a:rPr>
              <a:t>will determine the factors associated with food available in the homes of American children and adolescents. </a:t>
            </a:r>
            <a:endParaRPr lang="en-US" sz="2800" dirty="0" smtClean="0">
              <a:solidFill>
                <a:srgbClr val="333333"/>
              </a:solidFill>
              <a:latin typeface="Georgia"/>
              <a:ea typeface="Georgia"/>
              <a:cs typeface="Georgia"/>
              <a:sym typeface="Georgia"/>
            </a:endParaRPr>
          </a:p>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We </a:t>
            </a:r>
            <a:r>
              <a:rPr lang="en-US" sz="2800" dirty="0">
                <a:solidFill>
                  <a:srgbClr val="333333"/>
                </a:solidFill>
                <a:latin typeface="Georgia"/>
                <a:ea typeface="Georgia"/>
                <a:cs typeface="Georgia"/>
                <a:sym typeface="Georgia"/>
              </a:rPr>
              <a:t>will test if reported availability of fruits, dark green vegetables, low fat milk or sugar sweetened beverages available in the home increases the likelihood that children and adolescents will meet their USDA recommended dietary intake for that food.</a:t>
            </a:r>
          </a:p>
        </p:txBody>
      </p:sp>
      <p:sp>
        <p:nvSpPr>
          <p:cNvPr id="315" name="Shape 315"/>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EXAMPLE AIM</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35003" y="1301275"/>
            <a:ext cx="5779199" cy="5774700"/>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lvl="0" indent="-256540" rtl="0">
              <a:lnSpc>
                <a:spcPct val="160000"/>
              </a:lnSpc>
              <a:spcBef>
                <a:spcPts val="0"/>
              </a:spcBef>
              <a:spcAft>
                <a:spcPts val="1200"/>
              </a:spcAft>
              <a:buSzPct val="100000"/>
              <a:buFont typeface="Georgia"/>
              <a:buChar char="‣"/>
            </a:pPr>
            <a:r>
              <a:rPr lang="en-US" sz="2800" dirty="0">
                <a:solidFill>
                  <a:srgbClr val="333333"/>
                </a:solidFill>
                <a:latin typeface="Georgia"/>
                <a:ea typeface="Georgia"/>
                <a:cs typeface="Georgia"/>
                <a:sym typeface="Georgia"/>
              </a:rPr>
              <a:t>Children will be </a:t>
            </a:r>
            <a:r>
              <a:rPr lang="en-US" sz="2800" i="1" dirty="0">
                <a:solidFill>
                  <a:srgbClr val="333333"/>
                </a:solidFill>
                <a:latin typeface="Georgia"/>
                <a:ea typeface="Georgia"/>
                <a:cs typeface="Georgia"/>
                <a:sym typeface="Georgia"/>
              </a:rPr>
              <a:t>more likely</a:t>
            </a:r>
            <a:r>
              <a:rPr lang="en-US" sz="2800" dirty="0">
                <a:solidFill>
                  <a:srgbClr val="333333"/>
                </a:solidFill>
                <a:latin typeface="Georgia"/>
                <a:ea typeface="Georgia"/>
                <a:cs typeface="Georgia"/>
                <a:sym typeface="Georgia"/>
              </a:rPr>
              <a:t> to meet the USDA recommended intake level when food is always available in their home compared to </a:t>
            </a:r>
            <a:r>
              <a:rPr lang="en-US" sz="2800" i="1" dirty="0">
                <a:solidFill>
                  <a:srgbClr val="333333"/>
                </a:solidFill>
                <a:latin typeface="Georgia"/>
                <a:ea typeface="Georgia"/>
                <a:cs typeface="Georgia"/>
                <a:sym typeface="Georgia"/>
              </a:rPr>
              <a:t>rarely or never</a:t>
            </a:r>
            <a:r>
              <a:rPr lang="en-US" sz="2800" dirty="0">
                <a:solidFill>
                  <a:srgbClr val="333333"/>
                </a:solidFill>
                <a:latin typeface="Georgia"/>
                <a:ea typeface="Georgia"/>
                <a:cs typeface="Georgia"/>
                <a:sym typeface="Georgia"/>
              </a:rPr>
              <a:t>.</a:t>
            </a:r>
          </a:p>
          <a:p>
            <a:pPr marR="0" lvl="0" algn="l" rtl="0">
              <a:spcBef>
                <a:spcPts val="1000"/>
              </a:spcBef>
              <a:buNone/>
            </a:pPr>
            <a:endParaRPr sz="2800" dirty="0">
              <a:latin typeface="Georgia"/>
              <a:ea typeface="Georgia"/>
              <a:cs typeface="Georgia"/>
              <a:sym typeface="Georgia"/>
            </a:endParaRPr>
          </a:p>
        </p:txBody>
      </p:sp>
      <p:sp>
        <p:nvSpPr>
          <p:cNvPr id="321" name="Shape 321"/>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EXAMPLE HYPOTHESIS</a:t>
            </a:r>
          </a:p>
        </p:txBody>
      </p:sp>
      <p:grpSp>
        <p:nvGrpSpPr>
          <p:cNvPr id="2" name="Group 1"/>
          <p:cNvGrpSpPr/>
          <p:nvPr/>
        </p:nvGrpSpPr>
        <p:grpSpPr>
          <a:xfrm>
            <a:off x="6350000" y="1517650"/>
            <a:ext cx="6105525" cy="4695825"/>
            <a:chOff x="6350000" y="1517650"/>
            <a:chExt cx="6105525" cy="4695825"/>
          </a:xfrm>
        </p:grpSpPr>
        <p:pic>
          <p:nvPicPr>
            <p:cNvPr id="322" name="Shape 322"/>
            <p:cNvPicPr preferRelativeResize="0"/>
            <p:nvPr/>
          </p:nvPicPr>
          <p:blipFill>
            <a:blip r:embed="rId3">
              <a:alphaModFix/>
            </a:blip>
            <a:stretch>
              <a:fillRect/>
            </a:stretch>
          </p:blipFill>
          <p:spPr>
            <a:xfrm>
              <a:off x="6350000" y="1517650"/>
              <a:ext cx="3886200" cy="2724389"/>
            </a:xfrm>
            <a:prstGeom prst="rect">
              <a:avLst/>
            </a:prstGeom>
            <a:noFill/>
            <a:ln>
              <a:noFill/>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0" y="3575050"/>
              <a:ext cx="5495925"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buNone/>
            </a:pPr>
            <a:endParaRPr sz="2800" dirty="0">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How data was collected:</a:t>
            </a:r>
          </a:p>
          <a:p>
            <a:pPr lvl="1" rtl="0">
              <a:lnSpc>
                <a:spcPct val="100000"/>
              </a:lnSpc>
              <a:spcBef>
                <a:spcPts val="0"/>
              </a:spcBef>
              <a:buClr>
                <a:srgbClr val="333333"/>
              </a:buClr>
              <a:buSzPct val="100000"/>
              <a:buFont typeface="Georgia"/>
            </a:pPr>
            <a:r>
              <a:rPr lang="en-US" sz="2800" dirty="0" smtClean="0">
                <a:solidFill>
                  <a:srgbClr val="333333"/>
                </a:solidFill>
                <a:highlight>
                  <a:srgbClr val="FFFFFF"/>
                </a:highlight>
                <a:latin typeface="Georgia"/>
                <a:ea typeface="Georgia"/>
                <a:cs typeface="Georgia"/>
                <a:sym typeface="Georgia"/>
              </a:rPr>
              <a:t>Over a 24-hour period, </a:t>
            </a:r>
            <a:r>
              <a:rPr lang="en-US" sz="2800" dirty="0">
                <a:solidFill>
                  <a:srgbClr val="333333"/>
                </a:solidFill>
                <a:highlight>
                  <a:srgbClr val="FFFFFF"/>
                </a:highlight>
                <a:latin typeface="Georgia"/>
                <a:ea typeface="Georgia"/>
                <a:cs typeface="Georgia"/>
                <a:sym typeface="Georgia"/>
              </a:rPr>
              <a:t>self-reported</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What data was collected:</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Fruits, dark green vegetables, low fat milk or sugar sweetened beverages, always vs. rarely available</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How data will be analyzed:</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Using USDA recommendations as a gold-standard to measure the association</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The specific hypothesis </a:t>
            </a:r>
            <a:r>
              <a:rPr lang="en-US" sz="2800" dirty="0" smtClean="0">
                <a:solidFill>
                  <a:srgbClr val="333333"/>
                </a:solidFill>
                <a:highlight>
                  <a:srgbClr val="FFFFFF"/>
                </a:highlight>
                <a:latin typeface="Georgia"/>
                <a:ea typeface="Georgia"/>
                <a:cs typeface="Georgia"/>
                <a:sym typeface="Georgia"/>
              </a:rPr>
              <a:t>(&amp; direction) </a:t>
            </a:r>
            <a:r>
              <a:rPr lang="en-US" sz="2800" dirty="0">
                <a:solidFill>
                  <a:srgbClr val="333333"/>
                </a:solidFill>
                <a:highlight>
                  <a:srgbClr val="FFFFFF"/>
                </a:highlight>
                <a:latin typeface="Georgia"/>
                <a:ea typeface="Georgia"/>
                <a:cs typeface="Georgia"/>
                <a:sym typeface="Georgia"/>
              </a:rPr>
              <a:t>of the expected associations:</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Children will be more likely to meet their recommended intake level</a:t>
            </a:r>
          </a:p>
          <a:p>
            <a:pPr lvl="0" rtl="0">
              <a:lnSpc>
                <a:spcPct val="100000"/>
              </a:lnSpc>
              <a:spcBef>
                <a:spcPts val="0"/>
              </a:spcBef>
              <a:spcAft>
                <a:spcPts val="1200"/>
              </a:spcAft>
              <a:buNone/>
            </a:pPr>
            <a:endParaRPr sz="2800" dirty="0">
              <a:solidFill>
                <a:srgbClr val="333333"/>
              </a:solidFill>
              <a:latin typeface="Georgia"/>
              <a:ea typeface="Georgia"/>
              <a:cs typeface="Georgia"/>
              <a:sym typeface="Georgia"/>
            </a:endParaRPr>
          </a:p>
          <a:p>
            <a:pPr marR="0" lvl="0" algn="l" rtl="0">
              <a:lnSpc>
                <a:spcPct val="100000"/>
              </a:lnSpc>
              <a:spcBef>
                <a:spcPts val="1000"/>
              </a:spcBef>
              <a:buNone/>
            </a:pPr>
            <a:endParaRPr sz="2800" dirty="0">
              <a:latin typeface="Georgia"/>
              <a:ea typeface="Georgia"/>
              <a:cs typeface="Georgia"/>
              <a:sym typeface="Georgia"/>
            </a:endParaRPr>
          </a:p>
        </p:txBody>
      </p:sp>
      <p:sp>
        <p:nvSpPr>
          <p:cNvPr id="328" name="Shape 32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SPECIFIC</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635000" y="736600"/>
            <a:ext cx="99383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EXPERIMENTAL DESIGN AND PANDAS</a:t>
            </a:r>
          </a:p>
        </p:txBody>
      </p:sp>
      <p:sp>
        <p:nvSpPr>
          <p:cNvPr id="239" name="Shape 239"/>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Define a problem and types of data</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Identify data set types</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Define the data science workflow</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Apply the data science workflow in the pandas context</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Create an </a:t>
            </a:r>
            <a:r>
              <a:rPr lang="en-US" sz="2800" dirty="0" smtClean="0">
                <a:latin typeface="Georgia"/>
                <a:ea typeface="Georgia"/>
                <a:cs typeface="Georgia"/>
                <a:sym typeface="Georgia"/>
              </a:rPr>
              <a:t>IPython </a:t>
            </a:r>
            <a:r>
              <a:rPr lang="en-US" sz="2800" dirty="0">
                <a:latin typeface="Georgia"/>
                <a:ea typeface="Georgia"/>
                <a:cs typeface="Georgia"/>
                <a:sym typeface="Georgia"/>
              </a:rPr>
              <a:t>Notebook to import, format, and clean using the Pandas library</a:t>
            </a:r>
          </a:p>
        </p:txBody>
      </p:sp>
      <p:sp>
        <p:nvSpPr>
          <p:cNvPr id="240" name="Shape 24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smtClean="0">
                <a:latin typeface="Oswald"/>
                <a:ea typeface="Oswald"/>
                <a:cs typeface="Oswald"/>
                <a:sym typeface="Oswald"/>
              </a:rPr>
              <a:t>TODAY’S LEARNING </a:t>
            </a:r>
            <a:r>
              <a:rPr lang="en-US" sz="5400" b="1" dirty="0">
                <a:latin typeface="Oswald"/>
                <a:ea typeface="Oswald"/>
                <a:cs typeface="Oswald"/>
                <a:sym typeface="Oswald"/>
              </a:rPr>
              <a:t>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rgbClr val="333333"/>
                </a:solidFill>
                <a:latin typeface="Georgia"/>
                <a:ea typeface="Georgia"/>
                <a:cs typeface="Georgia"/>
                <a:sym typeface="Georgia"/>
              </a:rPr>
              <a:t>Determine the association of foods in the home with child dietary intake.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spcAft>
                <a:spcPts val="1200"/>
              </a:spcAft>
              <a:buClr>
                <a:schemeClr val="dk1"/>
              </a:buClr>
              <a:buSzPct val="100000"/>
              <a:buFont typeface="Georgia"/>
              <a:buChar char="‣"/>
            </a:pPr>
            <a:r>
              <a:rPr lang="en-US" sz="2800" dirty="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p>
        </p:txBody>
      </p:sp>
      <p:sp>
        <p:nvSpPr>
          <p:cNvPr id="334" name="Shape 33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MEASURABLE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smtClean="0">
                <a:solidFill>
                  <a:srgbClr val="333333"/>
                </a:solidFill>
                <a:latin typeface="Georgia"/>
                <a:ea typeface="Georgia"/>
                <a:cs typeface="Georgia"/>
                <a:sym typeface="Georgia"/>
              </a:rPr>
              <a:t>This data </a:t>
            </a:r>
            <a:r>
              <a:rPr lang="en-US" sz="2800" dirty="0">
                <a:solidFill>
                  <a:srgbClr val="333333"/>
                </a:solidFill>
                <a:latin typeface="Georgia"/>
                <a:ea typeface="Georgia"/>
                <a:cs typeface="Georgia"/>
                <a:sym typeface="Georgia"/>
              </a:rPr>
              <a:t>has inherent </a:t>
            </a:r>
            <a:r>
              <a:rPr lang="en-US" sz="2800" dirty="0" smtClean="0">
                <a:solidFill>
                  <a:srgbClr val="333333"/>
                </a:solidFill>
                <a:latin typeface="Georgia"/>
                <a:ea typeface="Georgia"/>
                <a:cs typeface="Georgia"/>
                <a:sym typeface="Georgia"/>
              </a:rPr>
              <a:t>limitations - causal </a:t>
            </a:r>
            <a:r>
              <a:rPr lang="en-US" sz="2800" dirty="0">
                <a:solidFill>
                  <a:srgbClr val="333333"/>
                </a:solidFill>
                <a:latin typeface="Georgia"/>
                <a:ea typeface="Georgia"/>
                <a:cs typeface="Georgia"/>
                <a:sym typeface="Georgia"/>
              </a:rPr>
              <a:t>inference is </a:t>
            </a:r>
            <a:r>
              <a:rPr lang="en-US" sz="2800" dirty="0" smtClean="0">
                <a:solidFill>
                  <a:srgbClr val="333333"/>
                </a:solidFill>
                <a:latin typeface="Georgia"/>
                <a:ea typeface="Georgia"/>
                <a:cs typeface="Georgia"/>
                <a:sym typeface="Georgia"/>
              </a:rPr>
              <a:t>not possible as we only have a single observation for each respondent associated with a single time (2010-2011).</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Note that we are determining association, </a:t>
            </a:r>
            <a:r>
              <a:rPr lang="en-US" sz="2800" u="sng" dirty="0">
                <a:solidFill>
                  <a:srgbClr val="333333"/>
                </a:solidFill>
                <a:latin typeface="Georgia"/>
                <a:ea typeface="Georgia"/>
                <a:cs typeface="Georgia"/>
                <a:sym typeface="Georgia"/>
              </a:rPr>
              <a:t>not causation</a:t>
            </a:r>
            <a:r>
              <a:rPr lang="en-US" sz="2800" dirty="0">
                <a:solidFill>
                  <a:srgbClr val="333333"/>
                </a:solidFill>
                <a:latin typeface="Georgia"/>
                <a:ea typeface="Georgia"/>
                <a:cs typeface="Georgia"/>
                <a:sym typeface="Georgia"/>
              </a:rPr>
              <a:t>.</a:t>
            </a:r>
          </a:p>
        </p:txBody>
      </p:sp>
      <p:sp>
        <p:nvSpPr>
          <p:cNvPr id="340" name="Shape 34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ATTAINABLE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With all the specifics, it would be straightforward to pull the data from </a:t>
            </a:r>
            <a:r>
              <a:rPr lang="en-US" sz="2800" dirty="0" smtClean="0">
                <a:solidFill>
                  <a:srgbClr val="333333"/>
                </a:solidFill>
                <a:latin typeface="Georgia"/>
                <a:ea typeface="Georgia"/>
                <a:cs typeface="Georgia"/>
                <a:sym typeface="Georgia"/>
              </a:rPr>
              <a:t>the NHANES website and </a:t>
            </a:r>
            <a:r>
              <a:rPr lang="en-US" sz="2800" dirty="0">
                <a:solidFill>
                  <a:srgbClr val="333333"/>
                </a:solidFill>
                <a:latin typeface="Georgia"/>
                <a:ea typeface="Georgia"/>
                <a:cs typeface="Georgia"/>
                <a:sym typeface="Georgia"/>
              </a:rPr>
              <a:t>reproduce the analysis.</a:t>
            </a:r>
          </a:p>
        </p:txBody>
      </p:sp>
      <p:sp>
        <p:nvSpPr>
          <p:cNvPr id="346" name="Shape 34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REPRODUCIBLE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Using one 24-hour </a:t>
            </a:r>
            <a:r>
              <a:rPr lang="en-US" sz="2800" dirty="0" smtClean="0">
                <a:solidFill>
                  <a:srgbClr val="333333"/>
                </a:solidFill>
                <a:latin typeface="Georgia"/>
                <a:ea typeface="Georgia"/>
                <a:cs typeface="Georgia"/>
                <a:sym typeface="Georgia"/>
              </a:rPr>
              <a:t>period </a:t>
            </a:r>
            <a:r>
              <a:rPr lang="en-US" sz="2800" dirty="0">
                <a:solidFill>
                  <a:srgbClr val="333333"/>
                </a:solidFill>
                <a:latin typeface="Georgia"/>
                <a:ea typeface="Georgia"/>
                <a:cs typeface="Georgia"/>
                <a:sym typeface="Georgia"/>
              </a:rPr>
              <a:t>from NHANES </a:t>
            </a:r>
            <a:r>
              <a:rPr lang="en-US" sz="2800" dirty="0" smtClean="0">
                <a:solidFill>
                  <a:srgbClr val="333333"/>
                </a:solidFill>
                <a:latin typeface="Georgia"/>
                <a:ea typeface="Georgia"/>
                <a:cs typeface="Georgia"/>
                <a:sym typeface="Georgia"/>
              </a:rPr>
              <a:t>2010-2011, </a:t>
            </a:r>
            <a:r>
              <a:rPr lang="en-US" sz="2800" dirty="0">
                <a:solidFill>
                  <a:srgbClr val="333333"/>
                </a:solidFill>
                <a:latin typeface="Georgia"/>
                <a:ea typeface="Georgia"/>
                <a:cs typeface="Georgia"/>
                <a:sym typeface="Georgia"/>
              </a:rPr>
              <a:t>we will determine the factors associated with food available in the homes of American children and adolescents.</a:t>
            </a:r>
          </a:p>
        </p:txBody>
      </p:sp>
      <p:sp>
        <p:nvSpPr>
          <p:cNvPr id="352" name="Shape 35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TIME BOUND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The previous example laid out research </a:t>
            </a:r>
            <a:r>
              <a:rPr lang="en-US" sz="2800" dirty="0" smtClean="0">
                <a:solidFill>
                  <a:srgbClr val="333333"/>
                </a:solidFill>
                <a:latin typeface="Georgia"/>
                <a:ea typeface="Georgia"/>
                <a:cs typeface="Georgia"/>
                <a:sym typeface="Georgia"/>
              </a:rPr>
              <a:t>goals, but also provided ample details about the context of the problem.</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In a business setting, you will </a:t>
            </a:r>
            <a:r>
              <a:rPr lang="en-US" sz="2800" dirty="0" smtClean="0">
                <a:solidFill>
                  <a:srgbClr val="333333"/>
                </a:solidFill>
                <a:latin typeface="Georgia"/>
                <a:ea typeface="Georgia"/>
                <a:cs typeface="Georgia"/>
                <a:sym typeface="Georgia"/>
              </a:rPr>
              <a:t>not only need </a:t>
            </a:r>
            <a:r>
              <a:rPr lang="en-US" sz="2800" dirty="0">
                <a:solidFill>
                  <a:srgbClr val="333333"/>
                </a:solidFill>
                <a:latin typeface="Georgia"/>
                <a:ea typeface="Georgia"/>
                <a:cs typeface="Georgia"/>
                <a:sym typeface="Georgia"/>
              </a:rPr>
              <a:t>to articulate business </a:t>
            </a:r>
            <a:r>
              <a:rPr lang="en-US" sz="2800" dirty="0" smtClean="0">
                <a:solidFill>
                  <a:srgbClr val="333333"/>
                </a:solidFill>
                <a:latin typeface="Georgia"/>
                <a:ea typeface="Georgia"/>
                <a:cs typeface="Georgia"/>
                <a:sym typeface="Georgia"/>
              </a:rPr>
              <a:t>objectives, but highlight the context surrounding them.</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Example:  S</a:t>
            </a:r>
            <a:r>
              <a:rPr lang="en-US" sz="2800" dirty="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p>
          <a:p>
            <a:pPr lvl="0" rtl="0">
              <a:spcBef>
                <a:spcPts val="0"/>
              </a:spcBef>
              <a:buNone/>
            </a:pPr>
            <a:endParaRPr sz="2800" dirty="0">
              <a:solidFill>
                <a:srgbClr val="333333"/>
              </a:solidFill>
              <a:highlight>
                <a:srgbClr val="FFFFFF"/>
              </a:highlight>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Regardless </a:t>
            </a:r>
            <a:r>
              <a:rPr lang="en-US" sz="2800" dirty="0" smtClean="0">
                <a:solidFill>
                  <a:srgbClr val="333333"/>
                </a:solidFill>
                <a:highlight>
                  <a:srgbClr val="FFFFFF"/>
                </a:highlight>
                <a:latin typeface="Georgia"/>
                <a:ea typeface="Georgia"/>
                <a:cs typeface="Georgia"/>
                <a:sym typeface="Georgia"/>
              </a:rPr>
              <a:t>of the </a:t>
            </a:r>
            <a:r>
              <a:rPr lang="en-US" sz="2800" dirty="0">
                <a:solidFill>
                  <a:srgbClr val="333333"/>
                </a:solidFill>
                <a:highlight>
                  <a:srgbClr val="FFFFFF"/>
                </a:highlight>
                <a:latin typeface="Georgia"/>
                <a:ea typeface="Georgia"/>
                <a:cs typeface="Georgia"/>
                <a:sym typeface="Georgia"/>
              </a:rPr>
              <a:t>setting, start your question with the SMART framework to help </a:t>
            </a:r>
            <a:r>
              <a:rPr lang="en-US" sz="2800" dirty="0" smtClean="0">
                <a:solidFill>
                  <a:srgbClr val="333333"/>
                </a:solidFill>
                <a:highlight>
                  <a:srgbClr val="FFFFFF"/>
                </a:highlight>
                <a:latin typeface="Georgia"/>
                <a:ea typeface="Georgia"/>
                <a:cs typeface="Georgia"/>
                <a:sym typeface="Georgia"/>
              </a:rPr>
              <a:t>define and achieve your </a:t>
            </a:r>
            <a:r>
              <a:rPr lang="en-US" sz="2800" dirty="0">
                <a:solidFill>
                  <a:srgbClr val="333333"/>
                </a:solidFill>
                <a:highlight>
                  <a:srgbClr val="FFFFFF"/>
                </a:highlight>
                <a:latin typeface="Georgia"/>
                <a:ea typeface="Georgia"/>
                <a:cs typeface="Georgia"/>
                <a:sym typeface="Georgia"/>
              </a:rPr>
              <a:t>objectives.</a:t>
            </a:r>
          </a:p>
        </p:txBody>
      </p:sp>
      <p:sp>
        <p:nvSpPr>
          <p:cNvPr id="358" name="Shape 358"/>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smtClean="0">
                <a:latin typeface="Oswald"/>
                <a:ea typeface="Oswald"/>
                <a:cs typeface="Oswald"/>
                <a:sym typeface="Oswald"/>
              </a:rPr>
              <a:t>“CONTENT IS KING, BUT CONTEXT IS GOD.”</a:t>
            </a:r>
            <a:endParaRPr lang="en-US" sz="3200" b="1" dirty="0">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KNOWLEDGE CHECK</a:t>
            </a:r>
          </a:p>
        </p:txBody>
      </p:sp>
      <p:pic>
        <p:nvPicPr>
          <p:cNvPr id="364" name="Shape 36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65" name="Shape 36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366" name="Shape 366"/>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Answers to the above questions</a:t>
            </a:r>
          </a:p>
        </p:txBody>
      </p:sp>
      <p:sp>
        <p:nvSpPr>
          <p:cNvPr id="367" name="Shape 367"/>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368" name="Shape 368"/>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endParaRPr sz="1800" dirty="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endParaRPr lang="en-US" sz="1800" dirty="0" smtClean="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Which </a:t>
            </a:r>
            <a:r>
              <a:rPr lang="en-US" sz="1800" dirty="0">
                <a:solidFill>
                  <a:srgbClr val="333333"/>
                </a:solidFill>
                <a:latin typeface="Georgia"/>
                <a:ea typeface="Georgia"/>
                <a:cs typeface="Georgia"/>
                <a:sym typeface="Georgia"/>
              </a:rPr>
              <a:t>of the following uses the SMART framework?  Why?  What is missing?</a:t>
            </a:r>
          </a:p>
          <a:p>
            <a:pPr lvl="0" rtl="0">
              <a:spcBef>
                <a:spcPts val="0"/>
              </a:spcBef>
              <a:buNone/>
            </a:pPr>
            <a:endParaRPr sz="1800" dirty="0">
              <a:solidFill>
                <a:srgbClr val="333333"/>
              </a:solidFill>
              <a:latin typeface="Georgia"/>
              <a:ea typeface="Georgia"/>
              <a:cs typeface="Georgia"/>
              <a:sym typeface="Georgia"/>
            </a:endParaRPr>
          </a:p>
          <a:p>
            <a:pPr marL="914400" lvl="1" indent="-342900" rtl="0">
              <a:spcBef>
                <a:spcPts val="0"/>
              </a:spcBef>
              <a:buClr>
                <a:srgbClr val="333333"/>
              </a:buClr>
              <a:buSzPct val="100000"/>
              <a:buFont typeface="Georgia"/>
              <a:buAutoNum type="alphaLcPeriod"/>
            </a:pPr>
            <a:r>
              <a:rPr lang="en-US" sz="1800" dirty="0">
                <a:solidFill>
                  <a:srgbClr val="333333"/>
                </a:solidFill>
                <a:latin typeface="Georgia"/>
                <a:ea typeface="Georgia"/>
                <a:cs typeface="Georgia"/>
                <a:sym typeface="Georgia"/>
              </a:rPr>
              <a:t>I am </a:t>
            </a:r>
            <a:r>
              <a:rPr lang="en-US" sz="1800" dirty="0" smtClean="0">
                <a:solidFill>
                  <a:srgbClr val="333333"/>
                </a:solidFill>
                <a:latin typeface="Georgia"/>
                <a:ea typeface="Georgia"/>
                <a:cs typeface="Georgia"/>
                <a:sym typeface="Georgia"/>
              </a:rPr>
              <a:t>looking to see if </a:t>
            </a:r>
            <a:r>
              <a:rPr lang="en-US" sz="1800" dirty="0">
                <a:solidFill>
                  <a:srgbClr val="333333"/>
                </a:solidFill>
                <a:latin typeface="Georgia"/>
                <a:ea typeface="Georgia"/>
                <a:cs typeface="Georgia"/>
                <a:sym typeface="Georgia"/>
              </a:rPr>
              <a:t>there is an association with number of passengers with carry on luggage and delayed take-off time</a:t>
            </a:r>
            <a:r>
              <a:rPr lang="en-US" sz="1800" dirty="0" smtClean="0">
                <a:solidFill>
                  <a:srgbClr val="333333"/>
                </a:solidFill>
                <a:latin typeface="Georgia"/>
                <a:ea typeface="Georgia"/>
                <a:cs typeface="Georgia"/>
                <a:sym typeface="Georgia"/>
              </a:rPr>
              <a:t>.</a:t>
            </a:r>
          </a:p>
          <a:p>
            <a:pPr marL="914400" lvl="1" indent="-342900">
              <a:buClr>
                <a:srgbClr val="333333"/>
              </a:buClr>
              <a:buSzPct val="100000"/>
              <a:buFont typeface="Georgia"/>
              <a:buAutoNum type="alphaLcPeriod"/>
            </a:pPr>
            <a:endParaRPr lang="en-US" sz="1800" dirty="0" smtClean="0">
              <a:solidFill>
                <a:srgbClr val="333333"/>
              </a:solidFill>
              <a:latin typeface="Georgia"/>
              <a:ea typeface="Georgia"/>
              <a:cs typeface="Georgia"/>
              <a:sym typeface="Georgia"/>
            </a:endParaRPr>
          </a:p>
          <a:p>
            <a:pPr marL="914400" lvl="1" indent="-342900">
              <a:buClr>
                <a:srgbClr val="333333"/>
              </a:buClr>
              <a:buSzPct val="100000"/>
              <a:buFont typeface="Georgia"/>
              <a:buAutoNum type="alphaLcPeriod"/>
            </a:pPr>
            <a:r>
              <a:rPr lang="en-US" sz="1800" dirty="0" smtClean="0">
                <a:solidFill>
                  <a:srgbClr val="333333"/>
                </a:solidFill>
                <a:latin typeface="Georgia"/>
                <a:ea typeface="Georgia"/>
                <a:cs typeface="Georgia"/>
                <a:sym typeface="Georgia"/>
              </a:rPr>
              <a:t>Determine the if weather delays are associated with the winter season for flights arriving at Washington DC’s National Airport (DCA) from January 2015 – December 2015 using the Bureau of </a:t>
            </a:r>
            <a:r>
              <a:rPr lang="en-US" sz="1800" dirty="0">
                <a:solidFill>
                  <a:srgbClr val="333333"/>
                </a:solidFill>
                <a:latin typeface="Georgia"/>
                <a:ea typeface="Georgia"/>
                <a:cs typeface="Georgia"/>
                <a:sym typeface="Georgia"/>
              </a:rPr>
              <a:t>Transportation Statistics’ Airline On-Time Statistics  </a:t>
            </a:r>
            <a:r>
              <a:rPr lang="en-US" sz="1600" dirty="0">
                <a:solidFill>
                  <a:srgbClr val="333333"/>
                </a:solidFill>
                <a:latin typeface="Georgia"/>
                <a:ea typeface="Georgia"/>
                <a:cs typeface="Georgia"/>
                <a:sym typeface="Georgia"/>
              </a:rPr>
              <a:t>(</a:t>
            </a:r>
            <a:r>
              <a:rPr lang="en-US" sz="1600" dirty="0">
                <a:solidFill>
                  <a:srgbClr val="333333"/>
                </a:solidFill>
                <a:latin typeface="Georgia"/>
                <a:ea typeface="Georgia"/>
                <a:cs typeface="Georgia"/>
                <a:sym typeface="Georgia"/>
                <a:hlinkClick r:id="rId4"/>
              </a:rPr>
              <a:t>http://</a:t>
            </a:r>
            <a:r>
              <a:rPr lang="en-US" sz="1600" dirty="0" smtClean="0">
                <a:solidFill>
                  <a:srgbClr val="333333"/>
                </a:solidFill>
                <a:latin typeface="Georgia"/>
                <a:ea typeface="Georgia"/>
                <a:cs typeface="Georgia"/>
                <a:sym typeface="Georgia"/>
                <a:hlinkClick r:id="rId4"/>
              </a:rPr>
              <a:t>www.transtats.bts.gov/OT_Delay/OT_DelayCause1.asp</a:t>
            </a:r>
            <a:r>
              <a:rPr lang="en-US" sz="1600" dirty="0" smtClean="0">
                <a:solidFill>
                  <a:srgbClr val="333333"/>
                </a:solidFill>
                <a:latin typeface="Georgia"/>
                <a:ea typeface="Georgia"/>
                <a:cs typeface="Georgia"/>
                <a:sym typeface="Georgia"/>
              </a:rPr>
              <a:t>).</a:t>
            </a:r>
            <a:endParaRPr lang="en-US" sz="1800" dirty="0">
              <a:solidFill>
                <a:srgbClr val="333333"/>
              </a:solidFill>
              <a:latin typeface="Georgia"/>
              <a:ea typeface="Georgia"/>
              <a:cs typeface="Georgia"/>
              <a:sym typeface="Georgia"/>
            </a:endParaRPr>
          </a:p>
        </p:txBody>
      </p:sp>
      <p:sp>
        <p:nvSpPr>
          <p:cNvPr id="369" name="Shape 369"/>
          <p:cNvSpPr/>
          <p:nvPr/>
        </p:nvSpPr>
        <p:spPr>
          <a:xfrm>
            <a:off x="2989800" y="1776150"/>
            <a:ext cx="76176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ANSWER THE FOLLOWING QUESTIONS (5 minutes)</a:t>
            </a:r>
          </a:p>
        </p:txBody>
      </p:sp>
      <p:cxnSp>
        <p:nvCxnSpPr>
          <p:cNvPr id="370" name="Shape 37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There two major types of data: cross-sectional and time series/longitudinal.</a:t>
            </a:r>
          </a:p>
          <a:p>
            <a:pPr lvl="0" rtl="0">
              <a:spcBef>
                <a:spcPts val="0"/>
              </a:spcBef>
              <a:buClr>
                <a:srgbClr val="333333"/>
              </a:buClr>
              <a:buSzPct val="100000"/>
            </a:pPr>
            <a:endParaRPr lang="en-US" sz="2800" dirty="0" smtClean="0">
              <a:solidFill>
                <a:srgbClr val="333333"/>
              </a:solidFill>
              <a:latin typeface="Georgia"/>
              <a:ea typeface="Georgia"/>
              <a:cs typeface="Georgia"/>
              <a:sym typeface="Georgia"/>
            </a:endParaRPr>
          </a:p>
          <a:p>
            <a:pPr lvl="0" rtl="0">
              <a:spcBef>
                <a:spcPts val="0"/>
              </a:spcBef>
              <a:buClr>
                <a:srgbClr val="333333"/>
              </a:buClr>
              <a:buSzPct val="100000"/>
            </a:pPr>
            <a:endParaRPr lang="en-US" sz="2800" dirty="0" smtClean="0">
              <a:solidFill>
                <a:srgbClr val="333333"/>
              </a:solidFill>
              <a:latin typeface="Georgia"/>
              <a:ea typeface="Georgia"/>
              <a:cs typeface="Georgia"/>
              <a:sym typeface="Georgia"/>
            </a:endParaRPr>
          </a:p>
        </p:txBody>
      </p:sp>
      <p:sp>
        <p:nvSpPr>
          <p:cNvPr id="376" name="Shape 37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DIFFERENT TYPES OF DATA</a:t>
            </a:r>
            <a:endParaRPr lang="en-US" sz="3200" b="1" dirty="0">
              <a:latin typeface="Oswald"/>
              <a:ea typeface="Oswald"/>
              <a:cs typeface="Oswald"/>
              <a:sym typeface="Oswald"/>
            </a:endParaRPr>
          </a:p>
        </p:txBody>
      </p:sp>
      <p:grpSp>
        <p:nvGrpSpPr>
          <p:cNvPr id="3" name="Group 2"/>
          <p:cNvGrpSpPr/>
          <p:nvPr/>
        </p:nvGrpSpPr>
        <p:grpSpPr>
          <a:xfrm>
            <a:off x="1407937" y="2813050"/>
            <a:ext cx="10188927" cy="4114800"/>
            <a:chOff x="1168400" y="2813050"/>
            <a:chExt cx="10188927" cy="4114800"/>
          </a:xfrm>
        </p:grpSpPr>
        <p:pic>
          <p:nvPicPr>
            <p:cNvPr id="4" name="Shape 394"/>
            <p:cNvPicPr preferRelativeResize="0">
              <a:picLocks noChangeAspect="1"/>
            </p:cNvPicPr>
            <p:nvPr/>
          </p:nvPicPr>
          <p:blipFill>
            <a:blip r:embed="rId3">
              <a:alphaModFix/>
            </a:blip>
            <a:stretch>
              <a:fillRect/>
            </a:stretch>
          </p:blipFill>
          <p:spPr>
            <a:xfrm>
              <a:off x="1168400" y="3270250"/>
              <a:ext cx="4876784" cy="3657600"/>
            </a:xfrm>
            <a:prstGeom prst="rect">
              <a:avLst/>
            </a:prstGeom>
            <a:noFill/>
            <a:ln>
              <a:noFill/>
            </a:ln>
          </p:spPr>
        </p:pic>
        <p:pic>
          <p:nvPicPr>
            <p:cNvPr id="5" name="Shape 406"/>
            <p:cNvPicPr preferRelativeResize="0">
              <a:picLocks noChangeAspect="1"/>
            </p:cNvPicPr>
            <p:nvPr/>
          </p:nvPicPr>
          <p:blipFill>
            <a:blip r:embed="rId4">
              <a:alphaModFix/>
            </a:blip>
            <a:stretch>
              <a:fillRect/>
            </a:stretch>
          </p:blipFill>
          <p:spPr>
            <a:xfrm>
              <a:off x="6480536" y="3270250"/>
              <a:ext cx="4876791" cy="3657600"/>
            </a:xfrm>
            <a:prstGeom prst="rect">
              <a:avLst/>
            </a:prstGeom>
            <a:noFill/>
            <a:ln>
              <a:noFill/>
            </a:ln>
          </p:spPr>
        </p:pic>
        <p:sp>
          <p:nvSpPr>
            <p:cNvPr id="2" name="TextBox 1"/>
            <p:cNvSpPr txBox="1"/>
            <p:nvPr/>
          </p:nvSpPr>
          <p:spPr>
            <a:xfrm>
              <a:off x="2349492" y="2813050"/>
              <a:ext cx="2514600" cy="400110"/>
            </a:xfrm>
            <a:prstGeom prst="rect">
              <a:avLst/>
            </a:prstGeom>
            <a:noFill/>
          </p:spPr>
          <p:txBody>
            <a:bodyPr wrap="square" rtlCol="0">
              <a:spAutoFit/>
            </a:bodyPr>
            <a:lstStyle/>
            <a:p>
              <a:pPr algn="ctr"/>
              <a:r>
                <a:rPr lang="en-US" sz="2000" dirty="0" smtClean="0">
                  <a:latin typeface="Oswald" panose="020B0604020202020204" charset="0"/>
                </a:rPr>
                <a:t>CROSS-SECTIONAL</a:t>
              </a:r>
              <a:endParaRPr lang="en-US" sz="2000" dirty="0">
                <a:latin typeface="Oswald" panose="020B0604020202020204" charset="0"/>
              </a:endParaRPr>
            </a:p>
          </p:txBody>
        </p:sp>
        <p:sp>
          <p:nvSpPr>
            <p:cNvPr id="7" name="TextBox 6"/>
            <p:cNvSpPr txBox="1"/>
            <p:nvPr/>
          </p:nvSpPr>
          <p:spPr>
            <a:xfrm>
              <a:off x="7264400" y="2813050"/>
              <a:ext cx="3124199" cy="400110"/>
            </a:xfrm>
            <a:prstGeom prst="rect">
              <a:avLst/>
            </a:prstGeom>
            <a:noFill/>
          </p:spPr>
          <p:txBody>
            <a:bodyPr wrap="square" rtlCol="0">
              <a:spAutoFit/>
            </a:bodyPr>
            <a:lstStyle/>
            <a:p>
              <a:pPr algn="ctr"/>
              <a:r>
                <a:rPr lang="en-US" sz="2000" dirty="0" smtClean="0">
                  <a:latin typeface="Oswald" panose="020B0604020202020204" charset="0"/>
                </a:rPr>
                <a:t>TIME SERIES/LONGITUDINAL</a:t>
              </a:r>
              <a:endParaRPr lang="en-US" sz="2000" dirty="0">
                <a:latin typeface="Oswald" panose="020B0604020202020204" charset="0"/>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b="1" dirty="0" smtClean="0">
                <a:solidFill>
                  <a:srgbClr val="333333"/>
                </a:solidFill>
                <a:latin typeface="Georgia"/>
                <a:ea typeface="Georgia"/>
                <a:cs typeface="Georgia"/>
                <a:sym typeface="Georgia"/>
              </a:rPr>
              <a:t>Cross-sectional data </a:t>
            </a:r>
            <a:r>
              <a:rPr lang="en-US" sz="2800" dirty="0" smtClean="0">
                <a:solidFill>
                  <a:srgbClr val="333333"/>
                </a:solidFill>
                <a:latin typeface="Georgia"/>
                <a:ea typeface="Georgia"/>
                <a:cs typeface="Georgia"/>
                <a:sym typeface="Georgia"/>
              </a:rPr>
              <a:t>are information gathered at the exact same time representing a </a:t>
            </a:r>
            <a:r>
              <a:rPr lang="en-US" sz="2800" u="sng" dirty="0" smtClean="0">
                <a:solidFill>
                  <a:srgbClr val="333333"/>
                </a:solidFill>
                <a:latin typeface="Georgia"/>
                <a:ea typeface="Georgia"/>
                <a:cs typeface="Georgia"/>
                <a:sym typeface="Georgia"/>
              </a:rPr>
              <a:t>snapshot</a:t>
            </a:r>
            <a:r>
              <a:rPr lang="en-US" sz="2800" dirty="0" smtClean="0">
                <a:solidFill>
                  <a:srgbClr val="333333"/>
                </a:solidFill>
                <a:latin typeface="Georgia"/>
                <a:ea typeface="Georgia"/>
                <a:cs typeface="Georgia"/>
                <a:sym typeface="Georgia"/>
              </a:rPr>
              <a:t> or slice of the information.</a:t>
            </a: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some examples of cross-sectional data?</a:t>
            </a:r>
            <a:endParaRPr lang="en-US" sz="2800" dirty="0">
              <a:solidFill>
                <a:srgbClr val="333333"/>
              </a:solidFill>
              <a:latin typeface="Georgia"/>
              <a:ea typeface="Georgia"/>
              <a:cs typeface="Georgia"/>
              <a:sym typeface="Georgia"/>
            </a:endParaRPr>
          </a:p>
          <a:p>
            <a:pPr marL="0" lvl="0" indent="0" rtl="0">
              <a:spcBef>
                <a:spcPts val="0"/>
              </a:spcBef>
              <a:buNone/>
            </a:pPr>
            <a:endParaRPr sz="2800" dirty="0">
              <a:solidFill>
                <a:srgbClr val="333333"/>
              </a:solidFill>
              <a:latin typeface="Georgia"/>
              <a:ea typeface="Georgia"/>
              <a:cs typeface="Georgia"/>
              <a:sym typeface="Georgia"/>
            </a:endParaRPr>
          </a:p>
        </p:txBody>
      </p:sp>
      <p:pic>
        <p:nvPicPr>
          <p:cNvPr id="1026" name="Picture 2" descr="http://www.stephenbiesty.co.uk/jpegs/bigoceanliner.jpg"/>
          <p:cNvPicPr>
            <a:picLocks noChangeAspect="1" noChangeArrowheads="1"/>
          </p:cNvPicPr>
          <p:nvPr/>
        </p:nvPicPr>
        <p:blipFill rotWithShape="1">
          <a:blip r:embed="rId3">
            <a:extLst>
              <a:ext uri="{28A0092B-C50C-407E-A947-70E740481C1C}">
                <a14:useLocalDpi xmlns:a14="http://schemas.microsoft.com/office/drawing/2010/main" val="0"/>
              </a:ext>
            </a:extLst>
          </a:blip>
          <a:srcRect t="5728"/>
          <a:stretch/>
        </p:blipFill>
        <p:spPr bwMode="auto">
          <a:xfrm>
            <a:off x="3759200" y="2584450"/>
            <a:ext cx="5268651" cy="1996070"/>
          </a:xfrm>
          <a:prstGeom prst="rect">
            <a:avLst/>
          </a:prstGeom>
          <a:noFill/>
          <a:extLst>
            <a:ext uri="{909E8E84-426E-40DD-AFC4-6F175D3DCCD1}">
              <a14:hiddenFill xmlns:a14="http://schemas.microsoft.com/office/drawing/2010/main">
                <a:solidFill>
                  <a:srgbClr val="FFFFFF"/>
                </a:solidFill>
              </a14:hiddenFill>
            </a:ext>
          </a:extLst>
        </p:spPr>
      </p:pic>
      <p:sp>
        <p:nvSpPr>
          <p:cNvPr id="382" name="Shape 38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CROSS-SECTIONAL DATA</a:t>
            </a:r>
          </a:p>
        </p:txBody>
      </p:sp>
      <p:grpSp>
        <p:nvGrpSpPr>
          <p:cNvPr id="4" name="Group 3"/>
          <p:cNvGrpSpPr/>
          <p:nvPr/>
        </p:nvGrpSpPr>
        <p:grpSpPr>
          <a:xfrm>
            <a:off x="2140835" y="5327650"/>
            <a:ext cx="2133600" cy="1723484"/>
            <a:chOff x="2140835" y="5327650"/>
            <a:chExt cx="2133600" cy="1723484"/>
          </a:xfrm>
        </p:grpSpPr>
        <p:pic>
          <p:nvPicPr>
            <p:cNvPr id="1028" name="Picture 4" descr="http://www.prometheusresearch.com/wp-content/uploads/2015/08/surve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0835" y="5327650"/>
              <a:ext cx="2133600" cy="14157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40835" y="6743357"/>
              <a:ext cx="2133600" cy="307777"/>
            </a:xfrm>
            <a:prstGeom prst="rect">
              <a:avLst/>
            </a:prstGeom>
            <a:noFill/>
          </p:spPr>
          <p:txBody>
            <a:bodyPr wrap="square" rtlCol="0">
              <a:spAutoFit/>
            </a:bodyPr>
            <a:lstStyle/>
            <a:p>
              <a:pPr algn="ctr"/>
              <a:r>
                <a:rPr lang="en-US" dirty="0" smtClean="0"/>
                <a:t>Surveys</a:t>
              </a:r>
              <a:endParaRPr lang="en-US" dirty="0"/>
            </a:p>
          </p:txBody>
        </p:sp>
      </p:grpSp>
      <p:grpSp>
        <p:nvGrpSpPr>
          <p:cNvPr id="5" name="Group 4"/>
          <p:cNvGrpSpPr/>
          <p:nvPr/>
        </p:nvGrpSpPr>
        <p:grpSpPr>
          <a:xfrm>
            <a:off x="4920366" y="5212543"/>
            <a:ext cx="2813710" cy="1838505"/>
            <a:chOff x="4920366" y="5212543"/>
            <a:chExt cx="2813710" cy="1838505"/>
          </a:xfrm>
        </p:grpSpPr>
        <p:pic>
          <p:nvPicPr>
            <p:cNvPr id="1030" name="Picture 6" descr="http://www.technobuffalo.com/wp-content/uploads/2013/03/facebook-news-feed-new-design-7-630x354.png"/>
            <p:cNvPicPr>
              <a:picLocks noChangeAspect="1" noChangeArrowheads="1"/>
            </p:cNvPicPr>
            <p:nvPr/>
          </p:nvPicPr>
          <p:blipFill rotWithShape="1">
            <a:blip r:embed="rId5">
              <a:extLst>
                <a:ext uri="{28A0092B-C50C-407E-A947-70E740481C1C}">
                  <a14:useLocalDpi xmlns:a14="http://schemas.microsoft.com/office/drawing/2010/main" val="0"/>
                </a:ext>
              </a:extLst>
            </a:blip>
            <a:srcRect l="1827" t="5366" r="1922"/>
            <a:stretch/>
          </p:blipFill>
          <p:spPr bwMode="auto">
            <a:xfrm>
              <a:off x="4920366" y="5212543"/>
              <a:ext cx="2813710" cy="15544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920366" y="6743271"/>
              <a:ext cx="2813710" cy="307777"/>
            </a:xfrm>
            <a:prstGeom prst="rect">
              <a:avLst/>
            </a:prstGeom>
            <a:noFill/>
          </p:spPr>
          <p:txBody>
            <a:bodyPr wrap="square" rtlCol="0">
              <a:spAutoFit/>
            </a:bodyPr>
            <a:lstStyle/>
            <a:p>
              <a:pPr algn="ctr"/>
              <a:r>
                <a:rPr lang="en-US" dirty="0" smtClean="0"/>
                <a:t>Facebook News Feed</a:t>
              </a:r>
              <a:endParaRPr lang="en-US" dirty="0"/>
            </a:p>
          </p:txBody>
        </p:sp>
      </p:grpSp>
      <p:grpSp>
        <p:nvGrpSpPr>
          <p:cNvPr id="6" name="Group 5"/>
          <p:cNvGrpSpPr/>
          <p:nvPr/>
        </p:nvGrpSpPr>
        <p:grpSpPr>
          <a:xfrm>
            <a:off x="8356698" y="5327650"/>
            <a:ext cx="2530928" cy="1723397"/>
            <a:chOff x="8356698" y="5327650"/>
            <a:chExt cx="2530928" cy="1723397"/>
          </a:xfrm>
        </p:grpSpPr>
        <p:pic>
          <p:nvPicPr>
            <p:cNvPr id="1032" name="Picture 8" descr="http://talkingbiznews.com/wp-content/uploads/2015/07/tick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6699" y="5327650"/>
              <a:ext cx="2530927"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356698" y="6743270"/>
              <a:ext cx="2530927" cy="307777"/>
            </a:xfrm>
            <a:prstGeom prst="rect">
              <a:avLst/>
            </a:prstGeom>
            <a:noFill/>
          </p:spPr>
          <p:txBody>
            <a:bodyPr wrap="square" rtlCol="0">
              <a:spAutoFit/>
            </a:bodyPr>
            <a:lstStyle/>
            <a:p>
              <a:pPr algn="ctr"/>
              <a:r>
                <a:rPr lang="en-US" dirty="0" smtClean="0"/>
                <a:t>Stock Crawl/Ticker</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strength of cross-sectional data?</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is normally based on a large, more representative population.</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is more affordable when compared </a:t>
            </a:r>
            <a:r>
              <a:rPr lang="en-US" sz="2800" dirty="0">
                <a:solidFill>
                  <a:srgbClr val="333333"/>
                </a:solidFill>
                <a:latin typeface="Georgia"/>
                <a:ea typeface="Georgia"/>
                <a:cs typeface="Georgia"/>
                <a:sym typeface="Georgia"/>
              </a:rPr>
              <a:t>to other types of data collection </a:t>
            </a:r>
            <a:r>
              <a:rPr lang="en-US" sz="2800" dirty="0" smtClean="0">
                <a:solidFill>
                  <a:srgbClr val="333333"/>
                </a:solidFill>
                <a:latin typeface="Georgia"/>
                <a:ea typeface="Georgia"/>
                <a:cs typeface="Georgia"/>
                <a:sym typeface="Georgia"/>
              </a:rPr>
              <a:t>methods.</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weaknesses of cross-sectional data?</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can be difficult to establish causality given the limited amount of time represented.</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Variables or observations with </a:t>
            </a:r>
            <a:r>
              <a:rPr lang="en-US" sz="2800" dirty="0">
                <a:solidFill>
                  <a:srgbClr val="333333"/>
                </a:solidFill>
                <a:latin typeface="Georgia"/>
                <a:ea typeface="Georgia"/>
                <a:cs typeface="Georgia"/>
                <a:sym typeface="Georgia"/>
              </a:rPr>
              <a:t>long duration are </a:t>
            </a:r>
            <a:r>
              <a:rPr lang="en-US" sz="2800" dirty="0" smtClean="0">
                <a:solidFill>
                  <a:srgbClr val="333333"/>
                </a:solidFill>
                <a:latin typeface="Georgia"/>
                <a:ea typeface="Georgia"/>
                <a:cs typeface="Georgia"/>
                <a:sym typeface="Georgia"/>
              </a:rPr>
              <a:t>over-represented.</a:t>
            </a:r>
            <a:endParaRPr lang="en-US" sz="2800" dirty="0">
              <a:solidFill>
                <a:srgbClr val="333333"/>
              </a:solidFill>
              <a:latin typeface="Georgia"/>
              <a:ea typeface="Georgia"/>
              <a:cs typeface="Georgia"/>
              <a:sym typeface="Georgia"/>
            </a:endParaRPr>
          </a:p>
        </p:txBody>
      </p:sp>
      <p:sp>
        <p:nvSpPr>
          <p:cNvPr id="388" name="Shape 38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CROSS-SECTIONAL DATA</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a:buClr>
                <a:srgbClr val="333333"/>
              </a:buClr>
              <a:buSzPct val="100000"/>
              <a:buFont typeface="Georgia"/>
              <a:buChar char="‣"/>
            </a:pPr>
            <a:r>
              <a:rPr lang="en-US" sz="2800" b="1" dirty="0" smtClean="0">
                <a:solidFill>
                  <a:srgbClr val="333333"/>
                </a:solidFill>
                <a:latin typeface="Georgia"/>
                <a:ea typeface="Georgia"/>
                <a:cs typeface="Georgia"/>
                <a:sym typeface="Georgia"/>
              </a:rPr>
              <a:t>Time Series/Longitudinal data </a:t>
            </a:r>
            <a:r>
              <a:rPr lang="en-US" sz="2800" dirty="0" smtClean="0">
                <a:solidFill>
                  <a:srgbClr val="333333"/>
                </a:solidFill>
                <a:latin typeface="Georgia"/>
                <a:ea typeface="Georgia"/>
                <a:cs typeface="Georgia"/>
                <a:sym typeface="Georgia"/>
              </a:rPr>
              <a:t>are information </a:t>
            </a:r>
            <a:r>
              <a:rPr lang="en-US" sz="2800" u="sng" dirty="0" smtClean="0">
                <a:solidFill>
                  <a:srgbClr val="333333"/>
                </a:solidFill>
                <a:latin typeface="Georgia"/>
                <a:ea typeface="Georgia"/>
                <a:cs typeface="Georgia"/>
                <a:sym typeface="Georgia"/>
              </a:rPr>
              <a:t>repeatedly</a:t>
            </a:r>
            <a:r>
              <a:rPr lang="en-US" sz="2800" dirty="0" smtClean="0">
                <a:solidFill>
                  <a:srgbClr val="333333"/>
                </a:solidFill>
                <a:latin typeface="Georgia"/>
                <a:ea typeface="Georgia"/>
                <a:cs typeface="Georgia"/>
                <a:sym typeface="Georgia"/>
              </a:rPr>
              <a:t> gathered over time about the subject.</a:t>
            </a: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a:buClr>
                <a:srgbClr val="333333"/>
              </a:buClr>
              <a:buSzPct val="100000"/>
              <a:buFont typeface="Georgia"/>
              <a:buChar char="‣"/>
            </a:pPr>
            <a:r>
              <a:rPr lang="en-US" sz="2800" dirty="0" smtClean="0">
                <a:solidFill>
                  <a:srgbClr val="333333"/>
                </a:solidFill>
                <a:latin typeface="Georgia"/>
                <a:ea typeface="Georgia"/>
                <a:cs typeface="Georgia"/>
                <a:sym typeface="Georgia"/>
              </a:rPr>
              <a:t>What are some examples </a:t>
            </a:r>
            <a:r>
              <a:rPr lang="en-US" sz="2800" dirty="0">
                <a:solidFill>
                  <a:srgbClr val="333333"/>
                </a:solidFill>
                <a:latin typeface="Georgia"/>
                <a:ea typeface="Georgia"/>
                <a:cs typeface="Georgia"/>
                <a:sym typeface="Georgia"/>
              </a:rPr>
              <a:t>of </a:t>
            </a:r>
            <a:r>
              <a:rPr lang="en-US" sz="2800" dirty="0" smtClean="0">
                <a:solidFill>
                  <a:srgbClr val="333333"/>
                </a:solidFill>
                <a:latin typeface="Georgia"/>
                <a:ea typeface="Georgia"/>
                <a:cs typeface="Georgia"/>
                <a:sym typeface="Georgia"/>
              </a:rPr>
              <a:t>time series/longitudinal data?</a:t>
            </a:r>
            <a:endParaRPr lang="en-US" sz="2800" dirty="0">
              <a:solidFill>
                <a:srgbClr val="333333"/>
              </a:solidFill>
              <a:latin typeface="Georgia"/>
              <a:ea typeface="Georgia"/>
              <a:cs typeface="Georgia"/>
              <a:sym typeface="Georgia"/>
            </a:endParaRPr>
          </a:p>
          <a:p>
            <a:pPr marL="0" lvl="0" indent="0" rtl="0">
              <a:spcBef>
                <a:spcPts val="0"/>
              </a:spcBef>
              <a:buNone/>
            </a:pPr>
            <a:endParaRPr sz="2800" dirty="0">
              <a:solidFill>
                <a:srgbClr val="333333"/>
              </a:solidFill>
              <a:latin typeface="Georgia"/>
              <a:ea typeface="Georgia"/>
              <a:cs typeface="Georgia"/>
              <a:sym typeface="Georgia"/>
            </a:endParaRPr>
          </a:p>
        </p:txBody>
      </p:sp>
      <p:sp>
        <p:nvSpPr>
          <p:cNvPr id="382" name="Shape 382"/>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TIME SERIES/LONGITUDINAL DATA</a:t>
            </a:r>
          </a:p>
        </p:txBody>
      </p:sp>
      <p:pic>
        <p:nvPicPr>
          <p:cNvPr id="2052" name="Picture 4" descr="https://i.ytimg.com/vi/g6DIaFnnCiI/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036" y="2648458"/>
            <a:ext cx="3412369" cy="192024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911738" y="5327650"/>
            <a:ext cx="2709298" cy="1723484"/>
            <a:chOff x="1911738" y="5327650"/>
            <a:chExt cx="2709298" cy="1723484"/>
          </a:xfrm>
        </p:grpSpPr>
        <p:sp>
          <p:nvSpPr>
            <p:cNvPr id="2" name="TextBox 1"/>
            <p:cNvSpPr txBox="1"/>
            <p:nvPr/>
          </p:nvSpPr>
          <p:spPr>
            <a:xfrm>
              <a:off x="2140835" y="6743357"/>
              <a:ext cx="2133600" cy="307777"/>
            </a:xfrm>
            <a:prstGeom prst="rect">
              <a:avLst/>
            </a:prstGeom>
            <a:noFill/>
          </p:spPr>
          <p:txBody>
            <a:bodyPr wrap="square" rtlCol="0">
              <a:spAutoFit/>
            </a:bodyPr>
            <a:lstStyle/>
            <a:p>
              <a:pPr algn="ctr"/>
              <a:r>
                <a:rPr lang="en-US" dirty="0" smtClean="0"/>
                <a:t>Polling</a:t>
              </a:r>
              <a:endParaRPr lang="en-US" dirty="0"/>
            </a:p>
          </p:txBody>
        </p:sp>
        <p:pic>
          <p:nvPicPr>
            <p:cNvPr id="2056" name="Picture 8" descr="http://big.assets.huffingtonpost.com/pquymyi-bu2mscu_hy5t5q.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738" y="5327650"/>
              <a:ext cx="2709298"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920366" y="5327650"/>
            <a:ext cx="2813710" cy="1723398"/>
            <a:chOff x="4920366" y="5327650"/>
            <a:chExt cx="2813710" cy="1723398"/>
          </a:xfrm>
        </p:grpSpPr>
        <p:sp>
          <p:nvSpPr>
            <p:cNvPr id="8" name="TextBox 7"/>
            <p:cNvSpPr txBox="1"/>
            <p:nvPr/>
          </p:nvSpPr>
          <p:spPr>
            <a:xfrm>
              <a:off x="4920366" y="6743271"/>
              <a:ext cx="2813710" cy="307777"/>
            </a:xfrm>
            <a:prstGeom prst="rect">
              <a:avLst/>
            </a:prstGeom>
            <a:noFill/>
          </p:spPr>
          <p:txBody>
            <a:bodyPr wrap="square" rtlCol="0">
              <a:spAutoFit/>
            </a:bodyPr>
            <a:lstStyle/>
            <a:p>
              <a:pPr algn="ctr"/>
              <a:r>
                <a:rPr lang="en-US" dirty="0" smtClean="0"/>
                <a:t>Twitter Timeline</a:t>
              </a:r>
              <a:endParaRPr lang="en-US" dirty="0"/>
            </a:p>
          </p:txBody>
        </p:sp>
        <p:pic>
          <p:nvPicPr>
            <p:cNvPr id="2058" name="Picture 10" descr="http://marketing4actors.com/wp-content/uploads/2016/02/Screen-Shot-2016-02-18-at-3.23.22-P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112" y="5327650"/>
              <a:ext cx="1542218"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8356698" y="5327650"/>
            <a:ext cx="2530927" cy="1723397"/>
            <a:chOff x="8356698" y="5327650"/>
            <a:chExt cx="2530927" cy="1723397"/>
          </a:xfrm>
        </p:grpSpPr>
        <p:sp>
          <p:nvSpPr>
            <p:cNvPr id="10" name="TextBox 9"/>
            <p:cNvSpPr txBox="1"/>
            <p:nvPr/>
          </p:nvSpPr>
          <p:spPr>
            <a:xfrm>
              <a:off x="8356698" y="6743270"/>
              <a:ext cx="2530927" cy="307777"/>
            </a:xfrm>
            <a:prstGeom prst="rect">
              <a:avLst/>
            </a:prstGeom>
            <a:noFill/>
          </p:spPr>
          <p:txBody>
            <a:bodyPr wrap="square" rtlCol="0">
              <a:spAutoFit/>
            </a:bodyPr>
            <a:lstStyle/>
            <a:p>
              <a:pPr algn="ctr"/>
              <a:r>
                <a:rPr lang="en-US" dirty="0" smtClean="0"/>
                <a:t>Weather Observations</a:t>
              </a:r>
              <a:endParaRPr lang="en-US" dirty="0"/>
            </a:p>
          </p:txBody>
        </p:sp>
        <p:pic>
          <p:nvPicPr>
            <p:cNvPr id="2060" name="Picture 12" descr="https://pbs.twimg.com/media/Cp-2E1yXEAAx4FX.jpg:lar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3208" y="5327650"/>
              <a:ext cx="1877906"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738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244"/>
        <p:cNvGrpSpPr/>
        <p:nvPr/>
      </p:nvGrpSpPr>
      <p:grpSpPr>
        <a:xfrm>
          <a:off x="0" y="0"/>
          <a:ext cx="0" cy="0"/>
          <a:chOff x="0" y="0"/>
          <a:chExt cx="0" cy="0"/>
        </a:xfrm>
      </p:grpSpPr>
      <p:sp>
        <p:nvSpPr>
          <p:cNvPr id="245" name="Shape 24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i="0" u="none" strike="noStrike" cap="none" dirty="0">
                <a:solidFill>
                  <a:srgbClr val="FFFFFF"/>
                </a:solidFill>
                <a:latin typeface="Oswald"/>
                <a:ea typeface="Oswald"/>
                <a:cs typeface="Oswald"/>
                <a:sym typeface="Oswald"/>
              </a:rPr>
              <a:t>PRE-WORK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rgbClr val="333333"/>
              </a:solidFill>
              <a:latin typeface="Georgia"/>
              <a:ea typeface="Georgia"/>
              <a:cs typeface="Georgia"/>
              <a:sym typeface="Georgia"/>
            </a:endParaRPr>
          </a:p>
          <a:p>
            <a:pPr marL="203200" lvl="0" indent="-256540">
              <a:lnSpc>
                <a:spcPct val="150000"/>
              </a:lnSpc>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strength </a:t>
            </a:r>
            <a:r>
              <a:rPr lang="en-US" sz="2800" dirty="0">
                <a:solidFill>
                  <a:srgbClr val="333333"/>
                </a:solidFill>
                <a:latin typeface="Georgia"/>
                <a:ea typeface="Georgia"/>
                <a:cs typeface="Georgia"/>
                <a:sym typeface="Georgia"/>
              </a:rPr>
              <a:t>of time series/longitudinal </a:t>
            </a:r>
            <a:r>
              <a:rPr lang="en-US" sz="2800" dirty="0" smtClean="0">
                <a:solidFill>
                  <a:srgbClr val="333333"/>
                </a:solidFill>
                <a:latin typeface="Georgia"/>
                <a:ea typeface="Georgia"/>
                <a:cs typeface="Georgia"/>
                <a:sym typeface="Georgia"/>
              </a:rPr>
              <a:t>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There is a clear sequence and structure to the 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a:solidFill>
                  <a:srgbClr val="333333"/>
                </a:solidFill>
                <a:latin typeface="Georgia"/>
                <a:ea typeface="Georgia"/>
                <a:cs typeface="Georgia"/>
                <a:sym typeface="Georgia"/>
              </a:rPr>
              <a:t>Multiple outcomes can be </a:t>
            </a:r>
            <a:r>
              <a:rPr lang="en-US" sz="2800" dirty="0" smtClean="0">
                <a:solidFill>
                  <a:srgbClr val="333333"/>
                </a:solidFill>
                <a:latin typeface="Georgia"/>
                <a:ea typeface="Georgia"/>
                <a:cs typeface="Georgia"/>
                <a:sym typeface="Georgia"/>
              </a:rPr>
              <a:t>measured.</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a:lnSpc>
                <a:spcPct val="150000"/>
              </a:lnSpc>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weaknesses of </a:t>
            </a:r>
            <a:r>
              <a:rPr lang="en-US" sz="2800" dirty="0">
                <a:solidFill>
                  <a:srgbClr val="333333"/>
                </a:solidFill>
                <a:latin typeface="Georgia"/>
                <a:ea typeface="Georgia"/>
                <a:cs typeface="Georgia"/>
                <a:sym typeface="Georgia"/>
              </a:rPr>
              <a:t>time series/longitudinal</a:t>
            </a:r>
            <a:r>
              <a:rPr lang="en-US" sz="2800" dirty="0" smtClean="0">
                <a:solidFill>
                  <a:srgbClr val="333333"/>
                </a:solidFill>
                <a:latin typeface="Georgia"/>
                <a:ea typeface="Georgia"/>
                <a:cs typeface="Georgia"/>
                <a:sym typeface="Georgia"/>
              </a:rPr>
              <a:t> 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It is expensive and time-consuming to maintain.</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It is especially prone to having missing or incomplete data.</a:t>
            </a:r>
            <a:endParaRPr lang="en-US" sz="2800" dirty="0">
              <a:solidFill>
                <a:srgbClr val="333333"/>
              </a:solidFill>
              <a:latin typeface="Georgia"/>
              <a:ea typeface="Georgia"/>
              <a:cs typeface="Georgia"/>
              <a:sym typeface="Georgia"/>
            </a:endParaRPr>
          </a:p>
        </p:txBody>
      </p:sp>
      <p:sp>
        <p:nvSpPr>
          <p:cNvPr id="388" name="Shape 388"/>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TIME SERIES/LONGITUDINAL DATA</a:t>
            </a:r>
          </a:p>
        </p:txBody>
      </p:sp>
    </p:spTree>
    <p:extLst>
      <p:ext uri="{BB962C8B-B14F-4D97-AF65-F5344CB8AC3E}">
        <p14:creationId xmlns:p14="http://schemas.microsoft.com/office/powerpoint/2010/main" val="35336746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KNOWLEDGE CHECK</a:t>
            </a:r>
          </a:p>
        </p:txBody>
      </p:sp>
      <p:pic>
        <p:nvPicPr>
          <p:cNvPr id="412" name="Shape 41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13" name="Shape 41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414" name="Shape 414"/>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Georgia"/>
              <a:buAutoNum type="arabicPeriod"/>
            </a:pPr>
            <a:endParaRPr lang="en-US" sz="1800" dirty="0" smtClean="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What </a:t>
            </a:r>
            <a:r>
              <a:rPr lang="en-US" sz="1800" dirty="0">
                <a:solidFill>
                  <a:srgbClr val="333333"/>
                </a:solidFill>
                <a:latin typeface="Georgia"/>
                <a:ea typeface="Georgia"/>
                <a:cs typeface="Georgia"/>
                <a:sym typeface="Georgia"/>
              </a:rPr>
              <a:t>type of data is </a:t>
            </a:r>
            <a:r>
              <a:rPr lang="en-US" sz="1800" dirty="0" smtClean="0">
                <a:solidFill>
                  <a:srgbClr val="333333"/>
                </a:solidFill>
                <a:latin typeface="Georgia"/>
                <a:ea typeface="Georgia"/>
                <a:cs typeface="Georgia"/>
                <a:sym typeface="Georgia"/>
              </a:rPr>
              <a:t>the delay data?</a:t>
            </a:r>
          </a:p>
          <a:p>
            <a:pPr marL="457200" lvl="0" indent="-342900" rtl="0">
              <a:spcBef>
                <a:spcPts val="0"/>
              </a:spcBef>
              <a:buClr>
                <a:srgbClr val="333333"/>
              </a:buClr>
              <a:buSzPct val="100000"/>
              <a:buFont typeface="Georgia"/>
              <a:buAutoNum type="arabicPeriod"/>
            </a:pPr>
            <a:endParaRPr lang="en-US" sz="1800" dirty="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Determine </a:t>
            </a:r>
            <a:r>
              <a:rPr lang="en-US" sz="1800" dirty="0">
                <a:solidFill>
                  <a:srgbClr val="333333"/>
                </a:solidFill>
                <a:latin typeface="Georgia"/>
                <a:ea typeface="Georgia"/>
                <a:cs typeface="Georgia"/>
                <a:sym typeface="Georgia"/>
              </a:rPr>
              <a:t>the if weather delays are associated with the winter season for flights arriving at Washington DC’s National Airport (DCA) from January 2015 – December 2015 using the Bureau of Transportation Statistics’ Airline On-Time Statistics  </a:t>
            </a:r>
            <a:r>
              <a:rPr lang="en-US" sz="1600" dirty="0">
                <a:solidFill>
                  <a:srgbClr val="333333"/>
                </a:solidFill>
                <a:latin typeface="Georgia"/>
                <a:ea typeface="Georgia"/>
                <a:cs typeface="Georgia"/>
                <a:sym typeface="Georgia"/>
              </a:rPr>
              <a:t>(</a:t>
            </a:r>
            <a:r>
              <a:rPr lang="en-US" sz="1600" dirty="0">
                <a:solidFill>
                  <a:srgbClr val="333333"/>
                </a:solidFill>
                <a:latin typeface="Georgia"/>
                <a:ea typeface="Georgia"/>
                <a:cs typeface="Georgia"/>
                <a:sym typeface="Georgia"/>
                <a:hlinkClick r:id="rId4"/>
              </a:rPr>
              <a:t>http://www.transtats.bts.gov/OT_Delay/OT_DelayCause1.asp</a:t>
            </a:r>
            <a:r>
              <a:rPr lang="en-US" sz="1600" dirty="0" smtClean="0">
                <a:solidFill>
                  <a:srgbClr val="333333"/>
                </a:solidFill>
                <a:latin typeface="Georgia"/>
                <a:ea typeface="Georgia"/>
                <a:cs typeface="Georgia"/>
                <a:sym typeface="Georgia"/>
              </a:rPr>
              <a:t>).</a:t>
            </a:r>
          </a:p>
          <a:p>
            <a:pPr marL="457200" lvl="0" indent="-342900" rtl="0">
              <a:spcBef>
                <a:spcPts val="0"/>
              </a:spcBef>
              <a:buClr>
                <a:srgbClr val="333333"/>
              </a:buClr>
              <a:buSzPct val="100000"/>
              <a:buFont typeface="Georgia"/>
              <a:buAutoNum type="arabicPeriod"/>
            </a:pPr>
            <a:endParaRPr lang="en-US" sz="1800" dirty="0">
              <a:solidFill>
                <a:srgbClr val="333333"/>
              </a:solidFill>
              <a:latin typeface="Georgia"/>
              <a:ea typeface="Georgia"/>
              <a:cs typeface="Georgia"/>
              <a:sym typeface="Georgia"/>
            </a:endParaRPr>
          </a:p>
          <a:p>
            <a:pPr marL="457200" lvl="0" indent="-342900" rtl="0">
              <a:spcBef>
                <a:spcPts val="0"/>
              </a:spcBef>
              <a:spcAft>
                <a:spcPts val="1200"/>
              </a:spcAft>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Can </a:t>
            </a:r>
            <a:r>
              <a:rPr lang="en-US" sz="1800" dirty="0">
                <a:solidFill>
                  <a:srgbClr val="333333"/>
                </a:solidFill>
                <a:latin typeface="Georgia"/>
                <a:ea typeface="Georgia"/>
                <a:cs typeface="Georgia"/>
                <a:sym typeface="Georgia"/>
              </a:rPr>
              <a:t>you create a cross-sectional analysis from a longitudinal data collection? How?</a:t>
            </a:r>
          </a:p>
        </p:txBody>
      </p:sp>
      <p:sp>
        <p:nvSpPr>
          <p:cNvPr id="415" name="Shape 415"/>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Answers to the above questions</a:t>
            </a:r>
          </a:p>
        </p:txBody>
      </p:sp>
      <p:sp>
        <p:nvSpPr>
          <p:cNvPr id="416" name="Shape 416"/>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417" name="Shape 417"/>
          <p:cNvSpPr/>
          <p:nvPr/>
        </p:nvSpPr>
        <p:spPr>
          <a:xfrm>
            <a:off x="2989800" y="1776150"/>
            <a:ext cx="8461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ANSWER THE FOLLOWING QUESTIONS (5 minutes)</a:t>
            </a:r>
          </a:p>
        </p:txBody>
      </p:sp>
      <p:cxnSp>
        <p:nvCxnSpPr>
          <p:cNvPr id="418" name="Shape 41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GUIDED PRACTICE	</a:t>
            </a:r>
          </a:p>
        </p:txBody>
      </p:sp>
      <p:sp>
        <p:nvSpPr>
          <p:cNvPr id="424" name="Shape 42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WRITE A RESEARCH QUESTION WITH RAW DATA</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Shape 429"/>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30" name="Shape 430"/>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431" name="Shape 431"/>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marR="0" lvl="0" indent="-342900" algn="l" rtl="0">
              <a:spcBef>
                <a:spcPts val="0"/>
              </a:spcBef>
              <a:buClr>
                <a:srgbClr val="000000"/>
              </a:buClr>
              <a:buSzPct val="100000"/>
              <a:buFont typeface="Georgia"/>
              <a:buAutoNum type="arabicPeriod"/>
            </a:pPr>
            <a:endParaRPr lang="en-US" sz="1800" dirty="0" smtClean="0">
              <a:latin typeface="Georgia"/>
              <a:ea typeface="Georgia"/>
              <a:cs typeface="Georgia"/>
              <a:sym typeface="Georgia"/>
            </a:endParaRPr>
          </a:p>
          <a:p>
            <a:pPr marL="457200" marR="0" lvl="0" indent="-342900" algn="l" rtl="0">
              <a:spcBef>
                <a:spcPts val="0"/>
              </a:spcBef>
              <a:buClr>
                <a:srgbClr val="000000"/>
              </a:buClr>
              <a:buSzPct val="100000"/>
              <a:buFont typeface="Georgia"/>
              <a:buAutoNum type="arabicPeriod"/>
            </a:pPr>
            <a:r>
              <a:rPr lang="en-US" sz="1800" dirty="0" smtClean="0">
                <a:latin typeface="Georgia"/>
                <a:ea typeface="Georgia"/>
                <a:cs typeface="Georgia"/>
                <a:sym typeface="Georgia"/>
              </a:rPr>
              <a:t>Individually</a:t>
            </a:r>
            <a:r>
              <a:rPr lang="en-US" sz="1800" dirty="0">
                <a:latin typeface="Georgia"/>
                <a:ea typeface="Georgia"/>
                <a:cs typeface="Georgia"/>
                <a:sym typeface="Georgia"/>
              </a:rPr>
              <a:t>, look at the data from </a:t>
            </a:r>
            <a:r>
              <a:rPr lang="en-US" sz="1800" u="sng" dirty="0">
                <a:solidFill>
                  <a:schemeClr val="hlink"/>
                </a:solidFill>
                <a:latin typeface="Georgia"/>
                <a:ea typeface="Georgia"/>
                <a:cs typeface="Georgia"/>
                <a:sym typeface="Georgia"/>
                <a:hlinkClick r:id="rId4"/>
              </a:rPr>
              <a:t>Kaggle’s Titanic competition</a:t>
            </a:r>
            <a:r>
              <a:rPr lang="en-US" sz="1800" dirty="0">
                <a:latin typeface="Georgia"/>
                <a:ea typeface="Georgia"/>
                <a:cs typeface="Georgia"/>
                <a:sym typeface="Georgia"/>
              </a:rPr>
              <a:t> and write a high quality research question</a:t>
            </a:r>
            <a:r>
              <a:rPr lang="en-US" sz="1800" dirty="0" smtClean="0">
                <a:latin typeface="Georgia"/>
                <a:ea typeface="Georgia"/>
                <a:cs typeface="Georgia"/>
                <a:sym typeface="Georgia"/>
              </a:rPr>
              <a:t>.</a:t>
            </a:r>
          </a:p>
          <a:p>
            <a:pPr marL="457200" marR="0" lvl="0" indent="-342900" algn="l" rtl="0">
              <a:spcBef>
                <a:spcPts val="0"/>
              </a:spcBef>
              <a:buClr>
                <a:srgbClr val="000000"/>
              </a:buClr>
              <a:buSzPct val="100000"/>
              <a:buFont typeface="Georgia"/>
              <a:buAutoNum type="arabicPeriod"/>
            </a:pPr>
            <a:endParaRPr lang="en-US" sz="1800" dirty="0">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Make sure you answer the following questions:</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type of data is this, cross-sectional or longitudinal?</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will we be measuring?</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is the SMART aim for this data</a:t>
            </a:r>
            <a:r>
              <a:rPr lang="en-US" sz="1800" dirty="0" smtClean="0">
                <a:solidFill>
                  <a:schemeClr val="dk1"/>
                </a:solidFill>
                <a:latin typeface="Georgia"/>
                <a:ea typeface="Georgia"/>
                <a:cs typeface="Georgia"/>
                <a:sym typeface="Georgia"/>
              </a:rPr>
              <a:t>?</a:t>
            </a:r>
          </a:p>
          <a:p>
            <a:pPr marL="914400" lvl="1" indent="-342900" rtl="0">
              <a:spcBef>
                <a:spcPts val="0"/>
              </a:spcBef>
              <a:buClr>
                <a:schemeClr val="dk1"/>
              </a:buClr>
              <a:buSzPct val="100000"/>
              <a:buFont typeface="Georgia"/>
              <a:buAutoNum type="alphaLcPeriod"/>
            </a:pPr>
            <a:endParaRPr lang="en-US" sz="1800" dirty="0">
              <a:solidFill>
                <a:schemeClr val="dk1"/>
              </a:solidFill>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When finished, split into pairs and share your answers with each other.</a:t>
            </a:r>
          </a:p>
        </p:txBody>
      </p:sp>
      <p:sp>
        <p:nvSpPr>
          <p:cNvPr id="432" name="Shape 432"/>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Research Question</a:t>
            </a:r>
          </a:p>
        </p:txBody>
      </p:sp>
      <p:sp>
        <p:nvSpPr>
          <p:cNvPr id="433" name="Shape 433"/>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434" name="Shape 434"/>
          <p:cNvSpPr/>
          <p:nvPr/>
        </p:nvSpPr>
        <p:spPr>
          <a:xfrm>
            <a:off x="2989800" y="177614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DIRECTIONS (10 minutes)</a:t>
            </a:r>
          </a:p>
        </p:txBody>
      </p:sp>
      <p:cxnSp>
        <p:nvCxnSpPr>
          <p:cNvPr id="435" name="Shape 435"/>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436" name="Shape 436"/>
          <p:cNvSpPr/>
          <p:nvPr/>
        </p:nvSpPr>
        <p:spPr>
          <a:xfrm>
            <a:off x="635000" y="736600"/>
            <a:ext cx="11797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WRITE A RESEARCH QUESTION WITH RAW DATA</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REVIEW</a:t>
            </a:r>
          </a:p>
        </p:txBody>
      </p:sp>
      <p:sp>
        <p:nvSpPr>
          <p:cNvPr id="442" name="Shape 4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SMART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The SMART framework covers the “Identify” step of the data science workflow.</a:t>
            </a: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Types of datasets:  cross-sectional vs. time series/longitudinal</a:t>
            </a: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Questions?</a:t>
            </a:r>
          </a:p>
          <a:p>
            <a:pPr lvl="0" rtl="0">
              <a:lnSpc>
                <a:spcPct val="100000"/>
              </a:lnSpc>
              <a:spcBef>
                <a:spcPts val="0"/>
              </a:spcBef>
              <a:buNone/>
            </a:pPr>
            <a:endParaRPr sz="2800" dirty="0">
              <a:solidFill>
                <a:srgbClr val="333333"/>
              </a:solidFill>
              <a:highlight>
                <a:srgbClr val="FFFFFF"/>
              </a:highlight>
              <a:latin typeface="Georgia"/>
              <a:ea typeface="Georgia"/>
              <a:cs typeface="Georgia"/>
              <a:sym typeface="Georgia"/>
            </a:endParaRPr>
          </a:p>
        </p:txBody>
      </p:sp>
      <p:sp>
        <p:nvSpPr>
          <p:cNvPr id="448" name="Shape 44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SMART REVIEW</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INTRODUCTION</a:t>
            </a:r>
          </a:p>
        </p:txBody>
      </p:sp>
      <p:sp>
        <p:nvSpPr>
          <p:cNvPr id="454" name="Shape 45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DATA SCIENCE WORKFLOW:           ACQUIRE &amp; PARSE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8512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DATA SCIENCE WORKFLOW:  ACQUIRE &amp; PARSE</a:t>
            </a:r>
          </a:p>
        </p:txBody>
      </p:sp>
      <p:sp>
        <p:nvSpPr>
          <p:cNvPr id="460" name="Shape 4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For the remainder of class, we’ll talk about steps 2 &amp; 3 of the data science workflow:  acquire and </a:t>
            </a:r>
            <a:r>
              <a:rPr lang="en-US" sz="2800" dirty="0" smtClean="0">
                <a:latin typeface="Georgia"/>
                <a:ea typeface="Georgia"/>
                <a:cs typeface="Georgia"/>
                <a:sym typeface="Georgia"/>
              </a:rPr>
              <a:t>parse.</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We’ll </a:t>
            </a:r>
            <a:r>
              <a:rPr lang="en-US" sz="2800" dirty="0" smtClean="0">
                <a:latin typeface="Georgia"/>
                <a:ea typeface="Georgia"/>
                <a:cs typeface="Georgia"/>
                <a:sym typeface="Georgia"/>
              </a:rPr>
              <a:t>do a demo and then a code along using </a:t>
            </a:r>
            <a:r>
              <a:rPr lang="en-US" sz="2800" dirty="0">
                <a:latin typeface="Georgia"/>
                <a:ea typeface="Georgia"/>
                <a:cs typeface="Georgia"/>
                <a:sym typeface="Georgia"/>
              </a:rPr>
              <a:t>I</a:t>
            </a:r>
            <a:r>
              <a:rPr lang="en-US" sz="2800" dirty="0" smtClean="0">
                <a:latin typeface="Georgia"/>
                <a:ea typeface="Georgia"/>
                <a:cs typeface="Georgia"/>
                <a:sym typeface="Georgia"/>
              </a:rPr>
              <a:t>Python Notebook.</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lvl="0" indent="-256540">
              <a:buSzPct val="100000"/>
              <a:buFont typeface="Georgia"/>
              <a:buChar char="‣"/>
            </a:pPr>
            <a:r>
              <a:rPr lang="en-US" sz="2800" dirty="0" smtClean="0">
                <a:latin typeface="Georgia"/>
                <a:ea typeface="Georgia"/>
                <a:cs typeface="Georgia"/>
                <a:sym typeface="Georgia"/>
              </a:rPr>
              <a:t>Finally</a:t>
            </a:r>
            <a:r>
              <a:rPr lang="en-US" sz="2800" dirty="0">
                <a:latin typeface="Georgia"/>
                <a:ea typeface="Georgia"/>
                <a:cs typeface="Georgia"/>
                <a:sym typeface="Georgia"/>
              </a:rPr>
              <a:t>, </a:t>
            </a:r>
            <a:r>
              <a:rPr lang="en-US" sz="2800" dirty="0" smtClean="0">
                <a:latin typeface="Georgia"/>
                <a:ea typeface="Georgia"/>
                <a:cs typeface="Georgia"/>
                <a:sym typeface="Georgia"/>
              </a:rPr>
              <a:t>we’ll wrap up with a lab where everyone will get some </a:t>
            </a:r>
            <a:r>
              <a:rPr lang="en-US" sz="2800" dirty="0">
                <a:latin typeface="Georgia"/>
                <a:ea typeface="Georgia"/>
                <a:cs typeface="Georgia"/>
                <a:sym typeface="Georgia"/>
              </a:rPr>
              <a:t>hands-on practice </a:t>
            </a:r>
            <a:r>
              <a:rPr lang="en-US" sz="2800" dirty="0" smtClean="0">
                <a:latin typeface="Georgia"/>
                <a:ea typeface="Georgia"/>
                <a:cs typeface="Georgia"/>
                <a:sym typeface="Georgia"/>
              </a:rPr>
              <a:t>with these concepts.</a:t>
            </a:r>
            <a:endParaRPr lang="en-US" sz="2800" dirty="0">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466" name="Shape 46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WALKTHROUGH ACQUIRE &amp; PARSES WITH PANDAS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We’ll determine </a:t>
            </a:r>
            <a:r>
              <a:rPr lang="en-US" sz="2800" dirty="0">
                <a:solidFill>
                  <a:schemeClr val="dk1"/>
                </a:solidFill>
                <a:latin typeface="Georgia"/>
                <a:ea typeface="Georgia"/>
                <a:cs typeface="Georgia"/>
                <a:sym typeface="Georgia"/>
              </a:rPr>
              <a:t>if we have the “right” dataset for our </a:t>
            </a:r>
            <a:r>
              <a:rPr lang="en-US" sz="2800" dirty="0" smtClean="0">
                <a:solidFill>
                  <a:schemeClr val="dk1"/>
                </a:solidFill>
                <a:latin typeface="Georgia"/>
                <a:ea typeface="Georgia"/>
                <a:cs typeface="Georgia"/>
                <a:sym typeface="Georgia"/>
              </a:rPr>
              <a:t>problem.</a:t>
            </a:r>
            <a:endParaRPr lang="en-US" sz="2800" dirty="0">
              <a:solidFill>
                <a:schemeClr val="dk1"/>
              </a:solidFill>
              <a:latin typeface="Georgia"/>
              <a:ea typeface="Georgia"/>
              <a:cs typeface="Georgia"/>
              <a:sym typeface="Georgia"/>
            </a:endParaRPr>
          </a:p>
          <a:p>
            <a:pPr lvl="0" rtl="0">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5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Questions to ask:</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What type of data is it, cross-sectional or longitudinal?</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How well was the data collected?</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Is there much missing data?</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Was the data collection instrument validated and reliable?</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Is the dataset aggregated?</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Do we need pre-aggregated data?</a:t>
            </a:r>
          </a:p>
          <a:p>
            <a:pPr lvl="0" rtl="0">
              <a:lnSpc>
                <a:spcPct val="150000"/>
              </a:lnSpc>
              <a:spcBef>
                <a:spcPts val="0"/>
              </a:spcBef>
              <a:spcAft>
                <a:spcPts val="1200"/>
              </a:spcAft>
              <a:buNone/>
            </a:pPr>
            <a:endParaRPr sz="2800" dirty="0">
              <a:latin typeface="Georgia"/>
              <a:ea typeface="Georgia"/>
              <a:cs typeface="Georgia"/>
              <a:sym typeface="Georgia"/>
            </a:endParaRPr>
          </a:p>
        </p:txBody>
      </p:sp>
      <p:sp>
        <p:nvSpPr>
          <p:cNvPr id="472" name="Shape 47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ACQUIRE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PRE-WORK REVIEW</a:t>
            </a: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Create and open an I</a:t>
            </a:r>
            <a:r>
              <a:rPr lang="en-US" sz="2800" dirty="0" smtClean="0">
                <a:latin typeface="Georgia"/>
                <a:ea typeface="Georgia"/>
                <a:cs typeface="Georgia"/>
                <a:sym typeface="Georgia"/>
              </a:rPr>
              <a:t>Python </a:t>
            </a:r>
            <a:r>
              <a:rPr lang="en-US" sz="2800" dirty="0">
                <a:latin typeface="Georgia"/>
                <a:ea typeface="Georgia"/>
                <a:cs typeface="Georgia"/>
                <a:sym typeface="Georgia"/>
              </a:rPr>
              <a:t>Notebook</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Complete the Python pre-work</a:t>
            </a:r>
          </a:p>
          <a:p>
            <a:pPr marR="0" lvl="0" algn="l" rtl="0">
              <a:spcBef>
                <a:spcPts val="1000"/>
              </a:spcBef>
              <a:buNone/>
            </a:pPr>
            <a:endParaRPr sz="2800" dirty="0">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Data </a:t>
            </a:r>
            <a:r>
              <a:rPr lang="en-US" sz="2800" dirty="0">
                <a:solidFill>
                  <a:schemeClr val="dk1"/>
                </a:solidFill>
                <a:latin typeface="Georgia"/>
                <a:ea typeface="Georgia"/>
                <a:cs typeface="Georgia"/>
                <a:sym typeface="Georgia"/>
              </a:rPr>
              <a:t>can be acquired through a variety of </a:t>
            </a:r>
            <a:r>
              <a:rPr lang="en-US" sz="2800" dirty="0" smtClean="0">
                <a:solidFill>
                  <a:schemeClr val="dk1"/>
                </a:solidFill>
                <a:latin typeface="Georgia"/>
                <a:ea typeface="Georgia"/>
                <a:cs typeface="Georgia"/>
                <a:sym typeface="Georgia"/>
              </a:rPr>
              <a:t>sources such as:</a:t>
            </a:r>
            <a:endParaRPr lang="en-US" sz="2800" dirty="0">
              <a:solidFill>
                <a:schemeClr val="dk1"/>
              </a:solidFill>
              <a:latin typeface="Georgia"/>
              <a:ea typeface="Georgia"/>
              <a:cs typeface="Georgia"/>
              <a:sym typeface="Georgia"/>
            </a:endParaRPr>
          </a:p>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a:solidFill>
                  <a:schemeClr val="dk1"/>
                </a:solidFill>
                <a:latin typeface="Georgia"/>
                <a:ea typeface="Georgia"/>
                <a:cs typeface="Georgia"/>
                <a:sym typeface="Georgia"/>
              </a:rPr>
              <a:t>Web </a:t>
            </a:r>
            <a:r>
              <a:rPr lang="en-US" sz="2800" dirty="0" smtClean="0">
                <a:solidFill>
                  <a:schemeClr val="dk1"/>
                </a:solidFill>
                <a:latin typeface="Georgia"/>
                <a:ea typeface="Georgia"/>
                <a:cs typeface="Georgia"/>
                <a:sym typeface="Georgia"/>
              </a:rPr>
              <a:t>(e.g. Websites, Google Analytics)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smtClean="0">
                <a:solidFill>
                  <a:schemeClr val="dk1"/>
                </a:solidFill>
                <a:latin typeface="Georgia"/>
                <a:ea typeface="Georgia"/>
                <a:cs typeface="Georgia"/>
                <a:sym typeface="Georgia"/>
              </a:rPr>
              <a:t>Flat Files (e.g. CSV</a:t>
            </a:r>
            <a:r>
              <a:rPr lang="en-US" sz="2800" dirty="0">
                <a:solidFill>
                  <a:schemeClr val="dk1"/>
                </a:solidFill>
                <a:latin typeface="Georgia"/>
                <a:ea typeface="Georgia"/>
                <a:cs typeface="Georgia"/>
                <a:sym typeface="Georgia"/>
              </a:rPr>
              <a:t>, </a:t>
            </a:r>
            <a:r>
              <a:rPr lang="en-US" sz="2800" dirty="0" smtClean="0">
                <a:solidFill>
                  <a:schemeClr val="dk1"/>
                </a:solidFill>
                <a:latin typeface="Georgia"/>
                <a:ea typeface="Georgia"/>
                <a:cs typeface="Georgia"/>
                <a:sym typeface="Georgia"/>
              </a:rPr>
              <a:t>XLSX, XML</a:t>
            </a:r>
            <a:r>
              <a:rPr lang="en-US" sz="2800" dirty="0">
                <a:solidFill>
                  <a:schemeClr val="dk1"/>
                </a:solidFill>
                <a:latin typeface="Georgia"/>
                <a:ea typeface="Georgia"/>
                <a:cs typeface="Georgia"/>
                <a:sym typeface="Georgia"/>
              </a:rPr>
              <a:t>, TXT, JSON)</a:t>
            </a:r>
          </a:p>
          <a:p>
            <a:pPr lvl="0" rtl="0">
              <a:lnSpc>
                <a:spcPct val="100000"/>
              </a:lnSpc>
              <a:spcBef>
                <a:spcPts val="0"/>
              </a:spcBef>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a:solidFill>
                  <a:schemeClr val="dk1"/>
                </a:solidFill>
                <a:latin typeface="Georgia"/>
                <a:ea typeface="Georgia"/>
                <a:cs typeface="Georgia"/>
                <a:sym typeface="Georgia"/>
              </a:rPr>
              <a:t>Databases </a:t>
            </a:r>
            <a:r>
              <a:rPr lang="en-US" sz="2800" dirty="0" smtClean="0">
                <a:solidFill>
                  <a:schemeClr val="dk1"/>
                </a:solidFill>
                <a:latin typeface="Georgia"/>
                <a:ea typeface="Georgia"/>
                <a:cs typeface="Georgia"/>
                <a:sym typeface="Georgia"/>
              </a:rPr>
              <a:t>(e.g. SQL</a:t>
            </a:r>
            <a:r>
              <a:rPr lang="en-US" sz="2800" dirty="0">
                <a:solidFill>
                  <a:schemeClr val="dk1"/>
                </a:solidFill>
                <a:latin typeface="Georgia"/>
                <a:ea typeface="Georgia"/>
                <a:cs typeface="Georgia"/>
                <a:sym typeface="Georgia"/>
              </a:rPr>
              <a:t>, NOSQL, etc)</a:t>
            </a: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indent="-256540">
              <a:buClr>
                <a:schemeClr val="dk1"/>
              </a:buClr>
              <a:buSzPct val="100000"/>
              <a:buFont typeface="Georgia"/>
              <a:buChar char="‣"/>
            </a:pPr>
            <a:r>
              <a:rPr lang="en-US" sz="2800" dirty="0">
                <a:solidFill>
                  <a:schemeClr val="dk1"/>
                </a:solidFill>
                <a:latin typeface="Georgia"/>
                <a:ea typeface="Georgia"/>
                <a:cs typeface="Georgia"/>
                <a:sym typeface="Georgia"/>
              </a:rPr>
              <a:t>Today, we’ll </a:t>
            </a:r>
            <a:r>
              <a:rPr lang="en-US" sz="2800" dirty="0" smtClean="0">
                <a:solidFill>
                  <a:schemeClr val="dk1"/>
                </a:solidFill>
                <a:latin typeface="Georgia"/>
                <a:ea typeface="Georgia"/>
                <a:cs typeface="Georgia"/>
                <a:sym typeface="Georgia"/>
              </a:rPr>
              <a:t>be using </a:t>
            </a:r>
            <a:r>
              <a:rPr lang="en-US" sz="2800" dirty="0">
                <a:solidFill>
                  <a:schemeClr val="dk1"/>
                </a:solidFill>
                <a:latin typeface="Georgia"/>
                <a:ea typeface="Georgia"/>
                <a:cs typeface="Georgia"/>
                <a:sym typeface="Georgia"/>
              </a:rPr>
              <a:t>a CSV (comma separated file</a:t>
            </a:r>
            <a:r>
              <a:rPr lang="en-US" sz="2800" dirty="0" smtClean="0">
                <a:solidFill>
                  <a:schemeClr val="dk1"/>
                </a:solidFill>
                <a:latin typeface="Georgia"/>
                <a:ea typeface="Georgia"/>
                <a:cs typeface="Georgia"/>
                <a:sym typeface="Georgia"/>
              </a:rPr>
              <a:t>).</a:t>
            </a:r>
            <a:endParaRPr lang="en-US" sz="2800" dirty="0">
              <a:solidFill>
                <a:schemeClr val="dk1"/>
              </a:solidFill>
              <a:latin typeface="Georgia"/>
              <a:ea typeface="Georgia"/>
              <a:cs typeface="Georgia"/>
              <a:sym typeface="Georgia"/>
            </a:endParaRPr>
          </a:p>
          <a:p>
            <a:pPr lvl="0" rtl="0">
              <a:lnSpc>
                <a:spcPct val="100000"/>
              </a:lnSpc>
              <a:spcBef>
                <a:spcPts val="0"/>
              </a:spcBef>
              <a:spcAft>
                <a:spcPts val="1200"/>
              </a:spcAft>
              <a:buNone/>
            </a:pPr>
            <a:endParaRPr sz="2800" dirty="0">
              <a:latin typeface="Georgia"/>
              <a:ea typeface="Georgia"/>
              <a:cs typeface="Georgia"/>
              <a:sym typeface="Georgia"/>
            </a:endParaRPr>
          </a:p>
        </p:txBody>
      </p:sp>
      <p:sp>
        <p:nvSpPr>
          <p:cNvPr id="478" name="Shape 4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LOGISTICS OF ACQUIRING YOUR DATA</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We’ll focus on better understanding the data you’ve chosen by…</a:t>
            </a:r>
          </a:p>
          <a:p>
            <a:pPr marL="203200" lvl="0" indent="-256540" rtl="0">
              <a:lnSpc>
                <a:spcPct val="100000"/>
              </a:lnSpc>
              <a:spcBef>
                <a:spcPts val="0"/>
              </a:spcBef>
              <a:buClr>
                <a:schemeClr val="dk1"/>
              </a:buClr>
              <a:buSzPct val="100000"/>
              <a:buFont typeface="Georgia"/>
              <a:buChar char="‣"/>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Creating </a:t>
            </a:r>
            <a:r>
              <a:rPr lang="en-US" sz="2800" dirty="0">
                <a:solidFill>
                  <a:schemeClr val="dk1"/>
                </a:solidFill>
                <a:latin typeface="Georgia"/>
                <a:ea typeface="Georgia"/>
                <a:cs typeface="Georgia"/>
                <a:sym typeface="Georgia"/>
              </a:rPr>
              <a:t>or </a:t>
            </a:r>
            <a:r>
              <a:rPr lang="en-US" sz="2800" dirty="0" smtClean="0">
                <a:solidFill>
                  <a:schemeClr val="dk1"/>
                </a:solidFill>
                <a:latin typeface="Georgia"/>
                <a:ea typeface="Georgia"/>
                <a:cs typeface="Georgia"/>
                <a:sym typeface="Georgia"/>
              </a:rPr>
              <a:t>reviewing </a:t>
            </a:r>
            <a:r>
              <a:rPr lang="en-US" sz="2800" dirty="0">
                <a:solidFill>
                  <a:schemeClr val="dk1"/>
                </a:solidFill>
                <a:latin typeface="Georgia"/>
                <a:ea typeface="Georgia"/>
                <a:cs typeface="Georgia"/>
                <a:sym typeface="Georgia"/>
              </a:rPr>
              <a:t>the data </a:t>
            </a:r>
            <a:r>
              <a:rPr lang="en-US" sz="2800" dirty="0" smtClean="0">
                <a:solidFill>
                  <a:schemeClr val="dk1"/>
                </a:solidFill>
                <a:latin typeface="Georgia"/>
                <a:ea typeface="Georgia"/>
                <a:cs typeface="Georgia"/>
                <a:sym typeface="Georgia"/>
              </a:rPr>
              <a:t>dictionary (if one exists)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Performing </a:t>
            </a:r>
            <a:r>
              <a:rPr lang="en-US" sz="2800" dirty="0">
                <a:solidFill>
                  <a:schemeClr val="dk1"/>
                </a:solidFill>
                <a:latin typeface="Georgia"/>
                <a:ea typeface="Georgia"/>
                <a:cs typeface="Georgia"/>
                <a:sym typeface="Georgia"/>
              </a:rPr>
              <a:t>exploratory </a:t>
            </a:r>
            <a:r>
              <a:rPr lang="en-US" sz="2800" dirty="0" smtClean="0">
                <a:solidFill>
                  <a:schemeClr val="dk1"/>
                </a:solidFill>
                <a:latin typeface="Georgia"/>
                <a:ea typeface="Georgia"/>
                <a:cs typeface="Georgia"/>
                <a:sym typeface="Georgia"/>
              </a:rPr>
              <a:t>analysis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Describing the structure of the data</a:t>
            </a:r>
          </a:p>
          <a:p>
            <a:pPr lvl="1" rtl="0">
              <a:lnSpc>
                <a:spcPct val="100000"/>
              </a:lnSpc>
              <a:spcBef>
                <a:spcPts val="0"/>
              </a:spcBef>
              <a:buClr>
                <a:schemeClr val="dk1"/>
              </a:buClr>
              <a:buSzPct val="100000"/>
              <a:buFont typeface="Georgia"/>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Exploring each variable </a:t>
            </a:r>
            <a:r>
              <a:rPr lang="en-US" sz="2800" dirty="0">
                <a:solidFill>
                  <a:schemeClr val="dk1"/>
                </a:solidFill>
                <a:latin typeface="Georgia"/>
                <a:ea typeface="Georgia"/>
                <a:cs typeface="Georgia"/>
                <a:sym typeface="Georgia"/>
              </a:rPr>
              <a:t>and </a:t>
            </a:r>
            <a:r>
              <a:rPr lang="en-US" sz="2800" dirty="0" smtClean="0">
                <a:solidFill>
                  <a:schemeClr val="dk1"/>
                </a:solidFill>
                <a:latin typeface="Georgia"/>
                <a:ea typeface="Georgia"/>
                <a:cs typeface="Georgia"/>
                <a:sym typeface="Georgia"/>
              </a:rPr>
              <a:t>how they store information (e.g. categorical vs continuous)</a:t>
            </a:r>
            <a:endParaRPr lang="en-US" sz="2800" dirty="0">
              <a:solidFill>
                <a:schemeClr val="dk1"/>
              </a:solidFill>
              <a:latin typeface="Georgia"/>
              <a:ea typeface="Georgia"/>
              <a:cs typeface="Georgia"/>
              <a:sym typeface="Georgia"/>
            </a:endParaRPr>
          </a:p>
        </p:txBody>
      </p:sp>
      <p:sp>
        <p:nvSpPr>
          <p:cNvPr id="484" name="Shape 48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PARSE:  UNDERSTANDING YOUR DATA</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a:buClr>
                <a:schemeClr val="dk1"/>
              </a:buClr>
              <a:buSzPct val="100000"/>
              <a:buFont typeface="Georgia"/>
              <a:buChar char="‣"/>
            </a:pPr>
            <a:r>
              <a:rPr lang="en-US" sz="2800" dirty="0">
                <a:solidFill>
                  <a:schemeClr val="dk1"/>
                </a:solidFill>
                <a:latin typeface="Georgia"/>
                <a:ea typeface="Georgia"/>
                <a:cs typeface="Georgia"/>
                <a:sym typeface="Georgia"/>
              </a:rPr>
              <a:t>Data dictionaries </a:t>
            </a:r>
            <a:r>
              <a:rPr lang="en-US" sz="2800" dirty="0" smtClean="0">
                <a:solidFill>
                  <a:schemeClr val="dk1"/>
                </a:solidFill>
                <a:latin typeface="Georgia"/>
                <a:ea typeface="Georgia"/>
                <a:cs typeface="Georgia"/>
                <a:sym typeface="Georgia"/>
              </a:rPr>
              <a:t>are key to understanding both the big picture and details of data such as how the information was collected or how a specific variables was coded (e.g. Is </a:t>
            </a:r>
            <a:r>
              <a:rPr lang="en-US" sz="2800" dirty="0">
                <a:solidFill>
                  <a:schemeClr val="dk1"/>
                </a:solidFill>
                <a:latin typeface="Georgia"/>
                <a:ea typeface="Georgia"/>
                <a:cs typeface="Georgia"/>
                <a:sym typeface="Georgia"/>
              </a:rPr>
              <a:t>the currency dollars or </a:t>
            </a:r>
            <a:r>
              <a:rPr lang="en-US" sz="2800" dirty="0" smtClean="0">
                <a:solidFill>
                  <a:schemeClr val="dk1"/>
                </a:solidFill>
                <a:latin typeface="Georgia"/>
                <a:ea typeface="Georgia"/>
                <a:cs typeface="Georgia"/>
                <a:sym typeface="Georgia"/>
              </a:rPr>
              <a:t>euros?).</a:t>
            </a:r>
            <a:endParaRPr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Data dictionaries help identify any requirements, assumptions, and constraints of the data.</a:t>
            </a: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They make it easier to share </a:t>
            </a:r>
            <a:r>
              <a:rPr lang="en-US" sz="2800" dirty="0" smtClean="0">
                <a:solidFill>
                  <a:schemeClr val="dk1"/>
                </a:solidFill>
                <a:latin typeface="Georgia"/>
                <a:ea typeface="Georgia"/>
                <a:cs typeface="Georgia"/>
                <a:sym typeface="Georgia"/>
              </a:rPr>
              <a:t>data and give an opportunity for the data owners to give guidance to users looking to analyze it.</a:t>
            </a:r>
            <a:endParaRPr lang="en-US" sz="2800" dirty="0">
              <a:solidFill>
                <a:schemeClr val="dk1"/>
              </a:solidFill>
              <a:latin typeface="Georgia"/>
              <a:ea typeface="Georgia"/>
              <a:cs typeface="Georgia"/>
              <a:sym typeface="Georgia"/>
            </a:endParaRPr>
          </a:p>
        </p:txBody>
      </p:sp>
      <p:sp>
        <p:nvSpPr>
          <p:cNvPr id="490" name="Shape 49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 TO DATA DICTIONARIES AND DOCUMENTATION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DATA DICTIONARY EXAMPLE:  KAGGLE TITANIC DATA</a:t>
            </a:r>
          </a:p>
        </p:txBody>
      </p:sp>
      <p:pic>
        <p:nvPicPr>
          <p:cNvPr id="496" name="Shape 496"/>
          <p:cNvPicPr preferRelativeResize="0"/>
          <p:nvPr/>
        </p:nvPicPr>
        <p:blipFill>
          <a:blip r:embed="rId3">
            <a:alphaModFix/>
          </a:blip>
          <a:stretch>
            <a:fillRect/>
          </a:stretch>
        </p:blipFill>
        <p:spPr>
          <a:xfrm>
            <a:off x="3856325" y="1343200"/>
            <a:ext cx="5292150" cy="5901549"/>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CODEALONG</a:t>
            </a:r>
          </a:p>
        </p:txBody>
      </p:sp>
      <p:sp>
        <p:nvSpPr>
          <p:cNvPr id="502" name="Shape 50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NUMPY AND PANDAS INTRO</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b="1" dirty="0" smtClean="0">
                <a:latin typeface="Georgia"/>
                <a:ea typeface="Georgia"/>
                <a:cs typeface="Georgia"/>
                <a:sym typeface="Georgia"/>
              </a:rPr>
              <a:t>NumPy</a:t>
            </a:r>
            <a:r>
              <a:rPr lang="en-US" sz="2800" dirty="0" smtClean="0">
                <a:latin typeface="Georgia"/>
                <a:ea typeface="Georgia"/>
                <a:cs typeface="Georgia"/>
                <a:sym typeface="Georgia"/>
              </a:rPr>
              <a:t> is a package for Python that adds a lot of helpful mathematical and scientific computing functionality (e.g. linear algebra). </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also introduces </a:t>
            </a:r>
            <a:r>
              <a:rPr lang="en-US" sz="2800" dirty="0" smtClean="0">
                <a:latin typeface="Georgia"/>
                <a:ea typeface="Georgia"/>
                <a:cs typeface="Georgia"/>
                <a:sym typeface="Georgia"/>
                <a:hlinkClick r:id="rId3"/>
              </a:rPr>
              <a:t>a new data structure called an </a:t>
            </a:r>
            <a:r>
              <a:rPr lang="en-US" sz="2800" b="1" dirty="0" smtClean="0">
                <a:latin typeface="Georgia"/>
                <a:ea typeface="Georgia"/>
                <a:cs typeface="Georgia"/>
                <a:sym typeface="Georgia"/>
                <a:hlinkClick r:id="rId3"/>
              </a:rPr>
              <a:t>array</a:t>
            </a:r>
            <a:r>
              <a:rPr lang="en-US" sz="2800" b="1" dirty="0" smtClean="0">
                <a:latin typeface="Georgia"/>
                <a:ea typeface="Georgia"/>
                <a:cs typeface="Georgia"/>
                <a:sym typeface="Georgia"/>
              </a:rPr>
              <a:t> </a:t>
            </a:r>
            <a:r>
              <a:rPr lang="en-US" sz="2800" dirty="0" smtClean="0">
                <a:latin typeface="Georgia"/>
                <a:ea typeface="Georgia"/>
                <a:cs typeface="Georgia"/>
                <a:sym typeface="Georgia"/>
              </a:rPr>
              <a:t>which is a modified version of a traditional list to make math operations easier to work with. </a:t>
            </a:r>
            <a:endParaRPr lang="en-US" sz="2800" b="1" dirty="0">
              <a:latin typeface="Georgia"/>
              <a:ea typeface="Georgia"/>
              <a:cs typeface="Georgia"/>
              <a:sym typeface="Georgia"/>
            </a:endParaRPr>
          </a:p>
          <a:p>
            <a:pPr marL="203200" indent="-256540">
              <a:buSzPct val="100000"/>
              <a:buFont typeface="Georgia"/>
              <a:buChar char="‣"/>
            </a:pPr>
            <a:endParaRPr lang="en-US" sz="2800" b="1" dirty="0" smtClean="0">
              <a:latin typeface="Georgia"/>
              <a:ea typeface="Georgia"/>
              <a:cs typeface="Georgia"/>
              <a:sym typeface="Georgia"/>
            </a:endParaRPr>
          </a:p>
          <a:p>
            <a:pPr marL="203200" indent="-256540">
              <a:buSzPct val="100000"/>
              <a:buFont typeface="Georgia"/>
              <a:buChar char="‣"/>
            </a:pPr>
            <a:r>
              <a:rPr lang="en-US" sz="2800" b="1" dirty="0" smtClean="0">
                <a:latin typeface="Georgia"/>
                <a:ea typeface="Georgia"/>
                <a:cs typeface="Georgia"/>
                <a:sym typeface="Georgia"/>
              </a:rPr>
              <a:t>Pandas</a:t>
            </a:r>
            <a:r>
              <a:rPr lang="en-US" sz="2800" dirty="0" smtClean="0">
                <a:latin typeface="Georgia"/>
                <a:ea typeface="Georgia"/>
                <a:cs typeface="Georgia"/>
                <a:sym typeface="Georgia"/>
              </a:rPr>
              <a:t> is a package for Python that provides a ton of new functionality related to data analysis (e.g. reading in data files, organizing data).</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introduces </a:t>
            </a:r>
            <a:r>
              <a:rPr lang="en-US" sz="2800" dirty="0" smtClean="0">
                <a:latin typeface="Georgia"/>
                <a:ea typeface="Georgia"/>
                <a:cs typeface="Georgia"/>
                <a:sym typeface="Georgia"/>
                <a:hlinkClick r:id="rId4"/>
              </a:rPr>
              <a:t>a new data structure called a </a:t>
            </a:r>
            <a:r>
              <a:rPr lang="en-US" sz="2800" b="1" dirty="0" smtClean="0">
                <a:latin typeface="Georgia"/>
                <a:ea typeface="Georgia"/>
                <a:cs typeface="Georgia"/>
                <a:sym typeface="Georgia"/>
                <a:hlinkClick r:id="rId4"/>
              </a:rPr>
              <a:t>DataFrame</a:t>
            </a:r>
            <a:r>
              <a:rPr lang="en-US" sz="2800" b="1" dirty="0" smtClean="0">
                <a:latin typeface="Georgia"/>
                <a:ea typeface="Georgia"/>
                <a:cs typeface="Georgia"/>
                <a:sym typeface="Georgia"/>
              </a:rPr>
              <a:t> </a:t>
            </a:r>
            <a:r>
              <a:rPr lang="en-US" sz="2800" dirty="0" smtClean="0">
                <a:latin typeface="Georgia"/>
                <a:ea typeface="Georgia"/>
                <a:cs typeface="Georgia"/>
                <a:sym typeface="Georgia"/>
              </a:rPr>
              <a:t>which is Python’s version of an Excel workbook or SQL database table.</a:t>
            </a:r>
            <a:endParaRPr sz="2800" dirty="0">
              <a:latin typeface="Georgia"/>
              <a:ea typeface="Georgia"/>
              <a:cs typeface="Georgia"/>
              <a:sym typeface="Georgia"/>
            </a:endParaRPr>
          </a:p>
          <a:p>
            <a:pPr lvl="0" rtl="0">
              <a:spcBef>
                <a:spcPts val="0"/>
              </a:spcBef>
              <a:buNone/>
            </a:pPr>
            <a:endParaRPr sz="2800" dirty="0">
              <a:latin typeface="Georgia"/>
              <a:ea typeface="Georgia"/>
              <a:cs typeface="Georgia"/>
              <a:sym typeface="Georgia"/>
            </a:endParaRPr>
          </a:p>
        </p:txBody>
      </p:sp>
      <p:sp>
        <p:nvSpPr>
          <p:cNvPr id="508" name="Shape 50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NUMPY AND PANDAS INTRO</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532" name="Shape 53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LAB WALKTHROUGH</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I</a:t>
            </a:r>
            <a:r>
              <a:rPr lang="en-US" sz="2800" dirty="0">
                <a:solidFill>
                  <a:srgbClr val="333333"/>
                </a:solidFill>
                <a:latin typeface="Georgia"/>
                <a:ea typeface="Georgia"/>
                <a:cs typeface="Georgia"/>
                <a:sym typeface="Georgia"/>
              </a:rPr>
              <a:t>n this lab, you will </a:t>
            </a:r>
            <a:r>
              <a:rPr lang="en-US" sz="2800" dirty="0" smtClean="0">
                <a:solidFill>
                  <a:srgbClr val="333333"/>
                </a:solidFill>
                <a:latin typeface="Georgia"/>
                <a:ea typeface="Georgia"/>
                <a:cs typeface="Georgia"/>
                <a:sym typeface="Georgia"/>
              </a:rPr>
              <a:t>work with a dataset containing weather information called ozone</a:t>
            </a:r>
            <a:r>
              <a:rPr lang="en-US" sz="2800" dirty="0" smtClean="0">
                <a:solidFill>
                  <a:schemeClr val="dk1"/>
                </a:solidFill>
                <a:latin typeface="Georgia"/>
                <a:ea typeface="Georgia"/>
                <a:cs typeface="Georgia"/>
                <a:sym typeface="Georgia"/>
              </a:rPr>
              <a:t>.</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B</a:t>
            </a:r>
            <a:r>
              <a:rPr lang="en-US" sz="2800" dirty="0">
                <a:solidFill>
                  <a:srgbClr val="333333"/>
                </a:solidFill>
                <a:latin typeface="Georgia"/>
                <a:ea typeface="Georgia"/>
                <a:cs typeface="Georgia"/>
                <a:sym typeface="Georgia"/>
              </a:rPr>
              <a:t>y the end of the lab, you </a:t>
            </a:r>
            <a:r>
              <a:rPr lang="en-US" sz="2800" dirty="0" smtClean="0">
                <a:solidFill>
                  <a:srgbClr val="333333"/>
                </a:solidFill>
                <a:latin typeface="Georgia"/>
                <a:ea typeface="Georgia"/>
                <a:cs typeface="Georgia"/>
                <a:sym typeface="Georgia"/>
              </a:rPr>
              <a:t>will be able to:</a:t>
            </a:r>
            <a:endParaRPr lang="en-US" sz="2800" dirty="0">
              <a:solidFill>
                <a:srgbClr val="333333"/>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Check </a:t>
            </a:r>
            <a:r>
              <a:rPr lang="en-US" sz="2800" dirty="0">
                <a:solidFill>
                  <a:schemeClr val="dk1"/>
                </a:solidFill>
                <a:latin typeface="Georgia"/>
                <a:ea typeface="Georgia"/>
                <a:cs typeface="Georgia"/>
                <a:sym typeface="Georgia"/>
              </a:rPr>
              <a:t>basic features of the data</a:t>
            </a: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Find and drop missing values</a:t>
            </a: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Find basic stats like mean and max</a:t>
            </a:r>
          </a:p>
        </p:txBody>
      </p:sp>
      <p:sp>
        <p:nvSpPr>
          <p:cNvPr id="538" name="Shape 53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LESSON 2 LAB WALKTHROUGH</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CONCLUSION</a:t>
            </a:r>
          </a:p>
        </p:txBody>
      </p:sp>
      <p:sp>
        <p:nvSpPr>
          <p:cNvPr id="544" name="Shape 54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TOPIC REVIEW</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Let’s go through the lab.  Any questions?</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Today, we’ve talked about</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Defining a problem</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Types of data</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Acquiring and parsing data</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Using Pandas</a:t>
            </a:r>
          </a:p>
          <a:p>
            <a:pPr marR="0" lvl="0" algn="l" rtl="0">
              <a:spcBef>
                <a:spcPts val="1000"/>
              </a:spcBef>
              <a:buNone/>
            </a:pPr>
            <a:endParaRPr sz="2800" dirty="0">
              <a:latin typeface="Georgia"/>
              <a:ea typeface="Georgia"/>
              <a:cs typeface="Georgia"/>
              <a:sym typeface="Georgia"/>
            </a:endParaRPr>
          </a:p>
        </p:txBody>
      </p:sp>
      <p:sp>
        <p:nvSpPr>
          <p:cNvPr id="550" name="Shape 55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REVIEW</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p:nvPr/>
        </p:nvSpPr>
        <p:spPr>
          <a:xfrm>
            <a:off x="635000" y="736600"/>
            <a:ext cx="10160000" cy="431799"/>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dirty="0">
                <a:solidFill>
                  <a:schemeClr val="lt1"/>
                </a:solidFill>
                <a:latin typeface="Oswald"/>
                <a:ea typeface="Oswald"/>
                <a:cs typeface="Oswald"/>
                <a:sym typeface="Oswald"/>
              </a:rPr>
              <a:t>EXPERIMENTAL DESIGN AND PANDAS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554"/>
        <p:cNvGrpSpPr/>
        <p:nvPr/>
      </p:nvGrpSpPr>
      <p:grpSpPr>
        <a:xfrm>
          <a:off x="0" y="0"/>
          <a:ext cx="0" cy="0"/>
          <a:chOff x="0" y="0"/>
          <a:chExt cx="0" cy="0"/>
        </a:xfrm>
      </p:grpSpPr>
      <p:sp>
        <p:nvSpPr>
          <p:cNvPr id="555" name="Shape 55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COURSE</a:t>
            </a:r>
          </a:p>
        </p:txBody>
      </p:sp>
      <p:sp>
        <p:nvSpPr>
          <p:cNvPr id="556" name="Shape 556"/>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BEFORE NEXT CLASS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BEFORE NEXT CLASS</a:t>
            </a:r>
          </a:p>
        </p:txBody>
      </p:sp>
      <p:sp>
        <p:nvSpPr>
          <p:cNvPr id="562" name="Shape 562"/>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Oswald"/>
                <a:ea typeface="Oswald"/>
                <a:cs typeface="Oswald"/>
                <a:sym typeface="Oswald"/>
              </a:rPr>
              <a:t>DUE DATE</a:t>
            </a:r>
          </a:p>
        </p:txBody>
      </p:sp>
      <p:sp>
        <p:nvSpPr>
          <p:cNvPr id="563" name="Shape 563"/>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Project: Unit 1</a:t>
            </a:r>
          </a:p>
          <a:p>
            <a:pPr marR="0" lvl="0" algn="l" rtl="0">
              <a:spcBef>
                <a:spcPts val="1000"/>
              </a:spcBef>
              <a:buNone/>
            </a:pPr>
            <a:endParaRPr dirty="0">
              <a:latin typeface="Georgia"/>
              <a:ea typeface="Georgia"/>
              <a:cs typeface="Georgia"/>
              <a:sym typeface="Georgi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580"/>
        <p:cNvGrpSpPr/>
        <p:nvPr/>
      </p:nvGrpSpPr>
      <p:grpSpPr>
        <a:xfrm>
          <a:off x="0" y="0"/>
          <a:ext cx="0" cy="0"/>
          <a:chOff x="0" y="0"/>
          <a:chExt cx="0" cy="0"/>
        </a:xfrm>
      </p:grpSpPr>
      <p:sp>
        <p:nvSpPr>
          <p:cNvPr id="581" name="Shape 581"/>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dirty="0">
                <a:solidFill>
                  <a:srgbClr val="FFFFFF"/>
                </a:solidFill>
                <a:latin typeface="Oswald"/>
                <a:ea typeface="Oswald"/>
                <a:cs typeface="Oswald"/>
                <a:sym typeface="Oswald"/>
              </a:rPr>
              <a:t>Q &amp; A</a:t>
            </a:r>
          </a:p>
        </p:txBody>
      </p:sp>
      <p:cxnSp>
        <p:nvCxnSpPr>
          <p:cNvPr id="582" name="Shape 58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83" name="Shape 58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84" name="Shape 58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LESSON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588"/>
        <p:cNvGrpSpPr/>
        <p:nvPr/>
      </p:nvGrpSpPr>
      <p:grpSpPr>
        <a:xfrm>
          <a:off x="0" y="0"/>
          <a:ext cx="0" cy="0"/>
          <a:chOff x="0" y="0"/>
          <a:chExt cx="0" cy="0"/>
        </a:xfrm>
      </p:grpSpPr>
      <p:sp>
        <p:nvSpPr>
          <p:cNvPr id="589" name="Shape 589"/>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dirty="0">
                <a:solidFill>
                  <a:srgbClr val="FFFFFF"/>
                </a:solidFill>
                <a:latin typeface="Oswald"/>
                <a:ea typeface="Oswald"/>
                <a:cs typeface="Oswald"/>
                <a:sym typeface="Oswald"/>
              </a:rPr>
              <a:t>EXIT TICKET </a:t>
            </a:r>
          </a:p>
          <a:p>
            <a:pPr marL="0" marR="0" lvl="0" indent="0" algn="l" rtl="0">
              <a:lnSpc>
                <a:spcPct val="75000"/>
              </a:lnSpc>
              <a:spcBef>
                <a:spcPts val="0"/>
              </a:spcBef>
              <a:buNone/>
            </a:pPr>
            <a:endParaRPr sz="9000" b="1" dirty="0">
              <a:solidFill>
                <a:srgbClr val="FFFFFF"/>
              </a:solidFill>
              <a:latin typeface="Impact"/>
              <a:ea typeface="Impact"/>
              <a:cs typeface="Impact"/>
              <a:sym typeface="Impact"/>
            </a:endParaRPr>
          </a:p>
        </p:txBody>
      </p:sp>
      <p:cxnSp>
        <p:nvCxnSpPr>
          <p:cNvPr id="590" name="Shape 590"/>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91" name="Shape 591"/>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92" name="Shape 59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LESSON</a:t>
            </a:r>
          </a:p>
        </p:txBody>
      </p:sp>
      <p:sp>
        <p:nvSpPr>
          <p:cNvPr id="593" name="Shape 593"/>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DON’T FORGET TO FILL OUT YOUR EXIT TICKET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Shape 598"/>
          <p:cNvSpPr/>
          <p:nvPr/>
        </p:nvSpPr>
        <p:spPr>
          <a:xfrm>
            <a:off x="635000" y="736600"/>
            <a:ext cx="7721599" cy="431799"/>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i="0" u="none" strike="noStrike" cap="none" dirty="0">
                <a:solidFill>
                  <a:srgbClr val="FFFFFF"/>
                </a:solidFill>
                <a:latin typeface="Oswald"/>
                <a:ea typeface="Oswald"/>
                <a:cs typeface="Oswald"/>
                <a:sym typeface="Oswald"/>
              </a:rPr>
              <a:t>THANKS!</a:t>
            </a:r>
          </a:p>
        </p:txBody>
      </p:sp>
      <p:cxnSp>
        <p:nvCxnSpPr>
          <p:cNvPr id="599" name="Shape 599"/>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600" name="Shape 600"/>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
        <p:nvSpPr>
          <p:cNvPr id="601" name="Shape 601"/>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Five</a:t>
            </a:r>
          </a:p>
        </p:txBody>
      </p:sp>
      <p:sp>
        <p:nvSpPr>
          <p:cNvPr id="602" name="Shape 602"/>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dirty="0">
                <a:solidFill>
                  <a:srgbClr val="000000"/>
                </a:solidFill>
                <a:latin typeface="Arial"/>
                <a:ea typeface="Arial"/>
                <a:cs typeface="Arial"/>
                <a:sym typeface="Arial"/>
              </a:rPr>
              <a:t>Body Level Five</a:t>
            </a:r>
          </a:p>
        </p:txBody>
      </p:sp>
      <p:sp>
        <p:nvSpPr>
          <p:cNvPr id="603" name="Shape 603"/>
          <p:cNvSpPr/>
          <p:nvPr/>
        </p:nvSpPr>
        <p:spPr>
          <a:xfrm>
            <a:off x="635000" y="1587500"/>
            <a:ext cx="11734800" cy="596900"/>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3600" b="1" i="0" u="none" strike="noStrike" cap="none" dirty="0">
                <a:solidFill>
                  <a:srgbClr val="FFFFFF"/>
                </a:solidFill>
                <a:latin typeface="Oswald"/>
                <a:ea typeface="Oswald"/>
                <a:cs typeface="Oswald"/>
                <a:sym typeface="Oswald"/>
              </a:rPr>
              <a:t>NAME</a:t>
            </a:r>
          </a:p>
        </p:txBody>
      </p:sp>
      <p:sp>
        <p:nvSpPr>
          <p:cNvPr id="604" name="Shape 604"/>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FFFFFF"/>
              </a:buClr>
              <a:buSzPct val="85000"/>
              <a:buFont typeface="Georgia"/>
              <a:buChar char="‣"/>
            </a:pPr>
            <a:r>
              <a:rPr lang="en-US" sz="2500" b="0" i="0" u="none" strike="noStrike" cap="none" dirty="0">
                <a:solidFill>
                  <a:srgbClr val="FFFFFF"/>
                </a:solidFill>
                <a:latin typeface="Georgia"/>
                <a:ea typeface="Georgia"/>
                <a:cs typeface="Georgia"/>
                <a:sym typeface="Georgia"/>
              </a:rPr>
              <a:t>Optional Information:</a:t>
            </a:r>
          </a:p>
          <a:p>
            <a:pPr marL="177800" marR="0" lvl="1" indent="-177800" algn="l" rtl="0">
              <a:lnSpc>
                <a:spcPct val="110000"/>
              </a:lnSpc>
              <a:spcBef>
                <a:spcPts val="400"/>
              </a:spcBef>
              <a:buClr>
                <a:srgbClr val="FFFFFF"/>
              </a:buClr>
              <a:buSzPct val="85000"/>
              <a:buFont typeface="Georgia"/>
              <a:buChar char="‣"/>
            </a:pPr>
            <a:r>
              <a:rPr lang="en-US" sz="2500" b="0" i="0" u="none" strike="noStrike" cap="none" dirty="0">
                <a:solidFill>
                  <a:srgbClr val="FFFFFF"/>
                </a:solidFill>
                <a:latin typeface="Georgia"/>
                <a:ea typeface="Georgia"/>
                <a:cs typeface="Georgia"/>
                <a:sym typeface="Georgia"/>
              </a:rPr>
              <a:t>Email?</a:t>
            </a:r>
          </a:p>
          <a:p>
            <a:pPr marL="177800" marR="0" lvl="1" indent="-177800" algn="l" rtl="0">
              <a:lnSpc>
                <a:spcPct val="110000"/>
              </a:lnSpc>
              <a:spcBef>
                <a:spcPts val="400"/>
              </a:spcBef>
              <a:buClr>
                <a:srgbClr val="FFFFFF"/>
              </a:buClr>
              <a:buSzPct val="85000"/>
              <a:buFont typeface="Georgia"/>
              <a:buChar char="‣"/>
            </a:pPr>
            <a:r>
              <a:rPr lang="en-US" sz="2500" b="0" i="0" u="none" strike="noStrike" cap="none" dirty="0">
                <a:solidFill>
                  <a:srgbClr val="FFFFFF"/>
                </a:solidFill>
                <a:latin typeface="Georgia"/>
                <a:ea typeface="Georgia"/>
                <a:cs typeface="Georgia"/>
                <a:sym typeface="Georgia"/>
              </a:rPr>
              <a:t>Website?</a:t>
            </a:r>
          </a:p>
          <a:p>
            <a:pPr marL="177800" marR="0" lvl="1" indent="-177800" algn="l" rtl="0">
              <a:lnSpc>
                <a:spcPct val="110000"/>
              </a:lnSpc>
              <a:spcBef>
                <a:spcPts val="400"/>
              </a:spcBef>
              <a:buClr>
                <a:srgbClr val="FFFFFF"/>
              </a:buClr>
              <a:buSzPct val="85000"/>
              <a:buFont typeface="Georgia"/>
              <a:buChar char="‣"/>
            </a:pPr>
            <a:r>
              <a:rPr lang="en-US" sz="2500" b="0" i="0" u="none" strike="noStrike" cap="none" dirty="0">
                <a:solidFill>
                  <a:srgbClr val="FFFFFF"/>
                </a:solidFill>
                <a:latin typeface="Georgia"/>
                <a:ea typeface="Georgia"/>
                <a:cs typeface="Georgia"/>
                <a:sym typeface="Georgia"/>
              </a:rPr>
              <a:t>Twitter?</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3"/>
          <p:cNvSpPr txBox="1">
            <a:spLocks/>
          </p:cNvSpPr>
          <p:nvPr/>
        </p:nvSpPr>
        <p:spPr>
          <a:xfrm>
            <a:off x="1968500" y="1633812"/>
            <a:ext cx="9067800" cy="1748875"/>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buSzPct val="100000"/>
            </a:pPr>
            <a:r>
              <a:rPr lang="en-US" sz="2800" dirty="0" smtClean="0">
                <a:latin typeface="Georgia"/>
                <a:ea typeface="Georgia"/>
                <a:cs typeface="Georgia"/>
                <a:sym typeface="Georgia"/>
              </a:rPr>
              <a:t>“Our goal is always to actively </a:t>
            </a:r>
            <a:r>
              <a:rPr lang="en-US" sz="2800" u="sng" dirty="0" smtClean="0">
                <a:latin typeface="Georgia"/>
                <a:ea typeface="Georgia"/>
                <a:cs typeface="Georgia"/>
                <a:sym typeface="Georgia"/>
              </a:rPr>
              <a:t>design</a:t>
            </a:r>
            <a:r>
              <a:rPr lang="en-US" sz="2800" dirty="0" smtClean="0">
                <a:latin typeface="Georgia"/>
                <a:ea typeface="Georgia"/>
                <a:cs typeface="Georgia"/>
                <a:sym typeface="Georgia"/>
              </a:rPr>
              <a:t> an experiment that has the best chance to produce meaningful, defensible evidence, rather than hoping that good statistical analysis may be able to correct for defects after the fact.”   </a:t>
            </a:r>
          </a:p>
          <a:p>
            <a:pPr algn="ctr">
              <a:buSzPct val="100000"/>
            </a:pPr>
            <a:r>
              <a:rPr lang="en-US" sz="2800" dirty="0" smtClean="0">
                <a:latin typeface="Georgia"/>
                <a:ea typeface="Georgia"/>
                <a:cs typeface="Georgia"/>
                <a:sym typeface="Georgia"/>
              </a:rPr>
              <a:t>- Howard Seltman</a:t>
            </a:r>
          </a:p>
          <a:p>
            <a:pPr algn="ctr"/>
            <a:endParaRPr lang="en-US" sz="2800" dirty="0">
              <a:latin typeface="Georgia"/>
              <a:ea typeface="Georgia"/>
              <a:cs typeface="Georgia"/>
              <a:sym typeface="Georgia"/>
            </a:endParaRPr>
          </a:p>
        </p:txBody>
      </p:sp>
      <p:sp>
        <p:nvSpPr>
          <p:cNvPr id="3"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WHAT IS EXPERIMENTAL DESIGN (AND WHY SHOULD I CARE)?</a:t>
            </a:r>
            <a:endParaRPr lang="en-US" sz="3200" b="1" dirty="0">
              <a:latin typeface="Oswald"/>
              <a:ea typeface="Oswald"/>
              <a:cs typeface="Oswald"/>
              <a:sym typeface="Oswald"/>
            </a:endParaRPr>
          </a:p>
        </p:txBody>
      </p:sp>
      <p:grpSp>
        <p:nvGrpSpPr>
          <p:cNvPr id="4" name="Group 3"/>
          <p:cNvGrpSpPr>
            <a:grpSpLocks noChangeAspect="1"/>
          </p:cNvGrpSpPr>
          <p:nvPr/>
        </p:nvGrpSpPr>
        <p:grpSpPr>
          <a:xfrm>
            <a:off x="1762150" y="4230370"/>
            <a:ext cx="9480499" cy="2926080"/>
            <a:chOff x="1092200" y="3956050"/>
            <a:chExt cx="10029825" cy="3095625"/>
          </a:xfrm>
        </p:grpSpPr>
        <p:pic>
          <p:nvPicPr>
            <p:cNvPr id="1030" name="Picture 6" descr="FAQ: Reinhart, Rogoff, and the Excel Error That Changed Hi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825" y="3956050"/>
              <a:ext cx="4648200" cy="3095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4532312"/>
              <a:ext cx="770572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0762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l" rtl="0">
              <a:spcBef>
                <a:spcPts val="0"/>
              </a:spcBef>
              <a:buNone/>
            </a:pPr>
            <a:r>
              <a:rPr lang="en-US" sz="2800" dirty="0">
                <a:latin typeface="Georgia"/>
                <a:ea typeface="Georgia"/>
                <a:cs typeface="Georgia"/>
                <a:sym typeface="Georgia"/>
              </a:rPr>
              <a:t>The steps:</a:t>
            </a:r>
          </a:p>
          <a:p>
            <a:pPr marR="0" lvl="0" algn="l" rtl="0">
              <a:spcBef>
                <a:spcPts val="0"/>
              </a:spcBef>
              <a:buNone/>
            </a:pPr>
            <a:endParaRPr sz="2800" dirty="0">
              <a:latin typeface="Georgia"/>
              <a:ea typeface="Georgia"/>
              <a:cs typeface="Georgia"/>
              <a:sym typeface="Georgia"/>
            </a:endParaRP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Identify</a:t>
            </a:r>
            <a:r>
              <a:rPr lang="en-US" sz="2800" dirty="0">
                <a:latin typeface="Georgia"/>
                <a:ea typeface="Georgia"/>
                <a:cs typeface="Georgia"/>
                <a:sym typeface="Georgia"/>
              </a:rPr>
              <a:t> the problem</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Acquire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Parse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Mine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Refine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Build</a:t>
            </a:r>
            <a:r>
              <a:rPr lang="en-US" sz="2800" dirty="0">
                <a:latin typeface="Georgia"/>
                <a:ea typeface="Georgia"/>
                <a:cs typeface="Georgia"/>
                <a:sym typeface="Georgia"/>
              </a:rPr>
              <a:t> a data model</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Present</a:t>
            </a:r>
            <a:r>
              <a:rPr lang="en-US" sz="2800" dirty="0">
                <a:latin typeface="Georgia"/>
                <a:ea typeface="Georgia"/>
                <a:cs typeface="Georgia"/>
                <a:sym typeface="Georgia"/>
              </a:rPr>
              <a:t> the results</a:t>
            </a:r>
          </a:p>
        </p:txBody>
      </p:sp>
      <p:sp>
        <p:nvSpPr>
          <p:cNvPr id="264"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LET’S REVIEW THE DATA SCIENCE WORKFLOW</a:t>
            </a:r>
          </a:p>
        </p:txBody>
      </p:sp>
      <p:pic>
        <p:nvPicPr>
          <p:cNvPr id="265" name="Shape 265"/>
          <p:cNvPicPr preferRelativeResize="0"/>
          <p:nvPr/>
        </p:nvPicPr>
        <p:blipFill>
          <a:blip r:embed="rId3">
            <a:alphaModFix/>
          </a:blip>
          <a:stretch>
            <a:fillRect/>
          </a:stretch>
        </p:blipFill>
        <p:spPr>
          <a:xfrm>
            <a:off x="5604000" y="1272925"/>
            <a:ext cx="4264698" cy="564857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pSp>
        <p:nvGrpSpPr>
          <p:cNvPr id="3" name="Group 2"/>
          <p:cNvGrpSpPr/>
          <p:nvPr/>
        </p:nvGrpSpPr>
        <p:grpSpPr>
          <a:xfrm>
            <a:off x="3911644" y="4718050"/>
            <a:ext cx="5181513" cy="2355946"/>
            <a:chOff x="1597674" y="5029104"/>
            <a:chExt cx="5181513" cy="2355946"/>
          </a:xfrm>
        </p:grpSpPr>
        <p:pic>
          <p:nvPicPr>
            <p:cNvPr id="8" name="Shape 401" descr="3 Parse.png"/>
            <p:cNvPicPr preferRelativeResize="0"/>
            <p:nvPr/>
          </p:nvPicPr>
          <p:blipFill rotWithShape="1">
            <a:blip r:embed="rId3">
              <a:alphaModFix/>
            </a:blip>
            <a:srcRect l="3497" r="73556"/>
            <a:stretch/>
          </p:blipFill>
          <p:spPr>
            <a:xfrm>
              <a:off x="1597674" y="5129159"/>
              <a:ext cx="1676074" cy="1990736"/>
            </a:xfrm>
            <a:prstGeom prst="rect">
              <a:avLst/>
            </a:prstGeom>
            <a:noFill/>
            <a:ln>
              <a:noFill/>
            </a:ln>
          </p:spPr>
        </p:pic>
        <p:pic>
          <p:nvPicPr>
            <p:cNvPr id="9" name="Shape 408" descr="4 Mine.png"/>
            <p:cNvPicPr preferRelativeResize="0"/>
            <p:nvPr/>
          </p:nvPicPr>
          <p:blipFill rotWithShape="1">
            <a:blip r:embed="rId4">
              <a:alphaModFix/>
            </a:blip>
            <a:srcRect l="4103" r="77017"/>
            <a:stretch/>
          </p:blipFill>
          <p:spPr>
            <a:xfrm>
              <a:off x="3338703" y="5029104"/>
              <a:ext cx="1653570" cy="2355946"/>
            </a:xfrm>
            <a:prstGeom prst="rect">
              <a:avLst/>
            </a:prstGeom>
            <a:noFill/>
            <a:ln>
              <a:noFill/>
            </a:ln>
          </p:spPr>
        </p:pic>
        <p:pic>
          <p:nvPicPr>
            <p:cNvPr id="10" name="Shape 415" descr="5 Refine.png"/>
            <p:cNvPicPr preferRelativeResize="0"/>
            <p:nvPr/>
          </p:nvPicPr>
          <p:blipFill rotWithShape="1">
            <a:blip r:embed="rId5">
              <a:alphaModFix/>
            </a:blip>
            <a:srcRect l="778" r="73330"/>
            <a:stretch/>
          </p:blipFill>
          <p:spPr>
            <a:xfrm>
              <a:off x="4992273" y="5152935"/>
              <a:ext cx="1786914" cy="1990736"/>
            </a:xfrm>
            <a:prstGeom prst="rect">
              <a:avLst/>
            </a:prstGeom>
            <a:noFill/>
            <a:ln>
              <a:noFill/>
            </a:ln>
          </p:spPr>
        </p:pic>
      </p:grpSp>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TODAY</a:t>
            </a:r>
          </a:p>
        </p:txBody>
      </p:sp>
      <p:sp>
        <p:nvSpPr>
          <p:cNvPr id="271" name="Shape 27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We’re going to focus on steps 1-2 (Identify the Problem and Acquire the Data</a:t>
            </a:r>
            <a:r>
              <a:rPr lang="en-US" sz="2800" dirty="0" smtClean="0">
                <a:latin typeface="Georgia"/>
                <a:ea typeface="Georgia"/>
                <a:cs typeface="Georgia"/>
                <a:sym typeface="Georgia"/>
              </a:rPr>
              <a:t>).</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We’ll </a:t>
            </a:r>
            <a:r>
              <a:rPr lang="en-US" sz="2800" dirty="0">
                <a:latin typeface="Georgia"/>
                <a:ea typeface="Georgia"/>
                <a:cs typeface="Georgia"/>
                <a:sym typeface="Georgia"/>
              </a:rPr>
              <a:t>cover steps 3-5 in the next few classes</a:t>
            </a:r>
          </a:p>
          <a:p>
            <a:pPr marR="0" lvl="0" algn="l" rtl="0">
              <a:spcBef>
                <a:spcPts val="1000"/>
              </a:spcBef>
              <a:buNone/>
            </a:pPr>
            <a:endParaRPr sz="2800" dirty="0">
              <a:latin typeface="Georgia"/>
              <a:ea typeface="Georgia"/>
              <a:cs typeface="Georgia"/>
              <a:sym typeface="Georgia"/>
            </a:endParaRPr>
          </a:p>
        </p:txBody>
      </p:sp>
      <p:grpSp>
        <p:nvGrpSpPr>
          <p:cNvPr id="2" name="Group 1"/>
          <p:cNvGrpSpPr/>
          <p:nvPr/>
        </p:nvGrpSpPr>
        <p:grpSpPr>
          <a:xfrm>
            <a:off x="4845691" y="2127250"/>
            <a:ext cx="3313418" cy="1828800"/>
            <a:chOff x="2159000" y="2691205"/>
            <a:chExt cx="3313418" cy="1828800"/>
          </a:xfrm>
        </p:grpSpPr>
        <p:pic>
          <p:nvPicPr>
            <p:cNvPr id="4" name="Shape 387" descr="1 Identify.png"/>
            <p:cNvPicPr preferRelativeResize="0"/>
            <p:nvPr/>
          </p:nvPicPr>
          <p:blipFill rotWithShape="1">
            <a:blip r:embed="rId6">
              <a:alphaModFix/>
            </a:blip>
            <a:srcRect r="71162"/>
            <a:stretch/>
          </p:blipFill>
          <p:spPr>
            <a:xfrm>
              <a:off x="2159000" y="2691205"/>
              <a:ext cx="1692054" cy="1828800"/>
            </a:xfrm>
            <a:prstGeom prst="rect">
              <a:avLst/>
            </a:prstGeom>
            <a:noFill/>
            <a:ln>
              <a:noFill/>
            </a:ln>
          </p:spPr>
        </p:pic>
        <p:pic>
          <p:nvPicPr>
            <p:cNvPr id="5" name="Shape 394" descr="2 Acquire.png"/>
            <p:cNvPicPr preferRelativeResize="0"/>
            <p:nvPr/>
          </p:nvPicPr>
          <p:blipFill rotWithShape="1">
            <a:blip r:embed="rId7">
              <a:alphaModFix/>
            </a:blip>
            <a:srcRect l="367" r="72428"/>
            <a:stretch/>
          </p:blipFill>
          <p:spPr>
            <a:xfrm>
              <a:off x="3833185" y="2767405"/>
              <a:ext cx="1639233" cy="1752599"/>
            </a:xfrm>
            <a:prstGeom prst="rect">
              <a:avLst/>
            </a:prstGeom>
            <a:noFill/>
            <a:ln>
              <a:noFill/>
            </a:ln>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ASKING A GOOD QUESTION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2039</Words>
  <Application>Microsoft Office PowerPoint</Application>
  <PresentationFormat>Custom</PresentationFormat>
  <Paragraphs>366</Paragraphs>
  <Slides>54</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Georgia</vt:lpstr>
      <vt:lpstr>Oswald</vt:lpstr>
      <vt:lpstr>Impact</vt:lpstr>
      <vt:lpstr>Merriweather Sans</vt:lpstr>
      <vt:lpstr>White</vt:lpstr>
      <vt:lpstr>PowerPoint Presentation</vt:lpstr>
      <vt:lpstr>TODAY’S 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DUE DATE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Doug</cp:lastModifiedBy>
  <cp:revision>61</cp:revision>
  <dcterms:modified xsi:type="dcterms:W3CDTF">2016-08-26T13:31:43Z</dcterms:modified>
</cp:coreProperties>
</file>